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8" r:id="rId2"/>
    <p:sldId id="266" r:id="rId3"/>
    <p:sldId id="315" r:id="rId4"/>
    <p:sldId id="316" r:id="rId5"/>
    <p:sldId id="264" r:id="rId6"/>
    <p:sldId id="273" r:id="rId7"/>
    <p:sldId id="275" r:id="rId8"/>
    <p:sldId id="318" r:id="rId9"/>
    <p:sldId id="319" r:id="rId10"/>
    <p:sldId id="320" r:id="rId11"/>
    <p:sldId id="321" r:id="rId12"/>
    <p:sldId id="322"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8/24/2020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‹Nº›</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8/24/2020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692398" y="1451295"/>
            <a:ext cx="6815669" cy="2499920"/>
          </a:xfrm>
        </p:spPr>
        <p:txBody>
          <a:bodyPr/>
          <a:lstStyle/>
          <a:p>
            <a:pPr algn="r"/>
            <a:br>
              <a:rPr lang="es-AR" b="1" dirty="0"/>
            </a:br>
            <a:br>
              <a:rPr lang="es-AR" b="1" dirty="0"/>
            </a:br>
            <a:br>
              <a:rPr lang="es-AR" b="1" dirty="0"/>
            </a:br>
            <a:br>
              <a:rPr lang="es-AR" b="1" dirty="0"/>
            </a:br>
            <a:br>
              <a:rPr lang="es-AR" b="1" dirty="0"/>
            </a:br>
            <a:br>
              <a:rPr lang="es-AR" b="1" dirty="0"/>
            </a:br>
            <a:br>
              <a:rPr lang="es-AR" b="1" dirty="0"/>
            </a:br>
            <a:br>
              <a:rPr lang="es-AR" b="1" dirty="0"/>
            </a:br>
            <a:br>
              <a:rPr lang="es-AR" b="1" dirty="0"/>
            </a:br>
            <a:r>
              <a:rPr lang="es-ES" sz="1800" dirty="0">
                <a:solidFill>
                  <a:srgbClr val="222222"/>
                </a:solidFill>
                <a:effectLst/>
                <a:latin typeface="Times New Roman" panose="02020603050405020304" pitchFamily="18" charset="0"/>
                <a:ea typeface="Times New Roman" panose="02020603050405020304" pitchFamily="18" charset="0"/>
              </a:rPr>
              <a:t> </a:t>
            </a:r>
            <a:br>
              <a:rPr lang="es-AR" sz="1800" dirty="0">
                <a:effectLst/>
                <a:latin typeface="Times New Roman" panose="02020603050405020304" pitchFamily="18" charset="0"/>
                <a:ea typeface="Times New Roman" panose="02020603050405020304" pitchFamily="18" charset="0"/>
              </a:rPr>
            </a:br>
            <a:br>
              <a:rPr lang="es-AR" sz="1800" dirty="0">
                <a:effectLst/>
                <a:latin typeface="Times New Roman" panose="02020603050405020304" pitchFamily="18" charset="0"/>
                <a:ea typeface="Times New Roman" panose="02020603050405020304" pitchFamily="18" charset="0"/>
              </a:rPr>
            </a:br>
            <a:br>
              <a:rPr lang="es-AR" sz="2800" dirty="0">
                <a:solidFill>
                  <a:srgbClr val="222222"/>
                </a:solidFill>
                <a:latin typeface="Times New Roman" panose="02020603050405020304" pitchFamily="18" charset="0"/>
                <a:ea typeface="Times New Roman" panose="02020603050405020304" pitchFamily="18" charset="0"/>
              </a:rPr>
            </a:br>
            <a:br>
              <a:rPr lang="es-AR" sz="2800" dirty="0">
                <a:solidFill>
                  <a:srgbClr val="222222"/>
                </a:solidFill>
                <a:latin typeface="Times New Roman" panose="02020603050405020304" pitchFamily="18" charset="0"/>
                <a:ea typeface="Times New Roman" panose="02020603050405020304" pitchFamily="18" charset="0"/>
              </a:rPr>
            </a:br>
            <a:br>
              <a:rPr lang="es-AR" sz="2800" dirty="0">
                <a:solidFill>
                  <a:srgbClr val="222222"/>
                </a:solidFill>
                <a:latin typeface="Times New Roman" panose="02020603050405020304" pitchFamily="18" charset="0"/>
                <a:ea typeface="Times New Roman" panose="02020603050405020304" pitchFamily="18" charset="0"/>
              </a:rPr>
            </a:br>
            <a:br>
              <a:rPr lang="es-AR" sz="2800" dirty="0">
                <a:solidFill>
                  <a:srgbClr val="222222"/>
                </a:solidFill>
                <a:latin typeface="Times New Roman" panose="02020603050405020304" pitchFamily="18" charset="0"/>
                <a:ea typeface="Times New Roman" panose="02020603050405020304" pitchFamily="18" charset="0"/>
              </a:rPr>
            </a:br>
            <a:r>
              <a:rPr lang="es-ES" sz="2400" dirty="0">
                <a:solidFill>
                  <a:srgbClr val="222222"/>
                </a:solidFill>
                <a:effectLst/>
                <a:latin typeface="Times New Roman" panose="02020603050405020304" pitchFamily="18" charset="0"/>
                <a:ea typeface="Times New Roman" panose="02020603050405020304" pitchFamily="18" charset="0"/>
              </a:rPr>
              <a:t>Taller “Uso de lenguaje inclusivo en la escritura académica</a:t>
            </a:r>
            <a:r>
              <a:rPr lang="es-ES" sz="2400" dirty="0">
                <a:solidFill>
                  <a:srgbClr val="222222"/>
                </a:solidFill>
                <a:latin typeface="Times New Roman" panose="02020603050405020304" pitchFamily="18" charset="0"/>
                <a:ea typeface="Times New Roman" panose="02020603050405020304" pitchFamily="18" charset="0"/>
              </a:rPr>
              <a:t>”</a:t>
            </a:r>
            <a:br>
              <a:rPr lang="es-ES" sz="2400" dirty="0">
                <a:solidFill>
                  <a:srgbClr val="222222"/>
                </a:solidFill>
                <a:effectLst/>
                <a:latin typeface="Times New Roman" panose="02020603050405020304" pitchFamily="18" charset="0"/>
                <a:ea typeface="Times New Roman" panose="02020603050405020304" pitchFamily="18" charset="0"/>
              </a:rPr>
            </a:br>
            <a:br>
              <a:rPr lang="es-ES" sz="2800" dirty="0">
                <a:solidFill>
                  <a:srgbClr val="222222"/>
                </a:solidFill>
                <a:effectLst/>
                <a:latin typeface="Times New Roman" panose="02020603050405020304" pitchFamily="18" charset="0"/>
                <a:ea typeface="Times New Roman" panose="02020603050405020304" pitchFamily="18" charset="0"/>
              </a:rPr>
            </a:br>
            <a:r>
              <a:rPr lang="es-ES" sz="2400" b="1" dirty="0"/>
              <a:t>Lenguaje inclusivo, procesos discursivos, políticas del lenguaje</a:t>
            </a:r>
            <a:br>
              <a:rPr lang="es-ES" sz="2000" b="1" dirty="0"/>
            </a:br>
            <a:endParaRPr lang="pt-BR" sz="2000" dirty="0"/>
          </a:p>
        </p:txBody>
      </p:sp>
      <p:sp>
        <p:nvSpPr>
          <p:cNvPr id="3" name="Subtítulo 2"/>
          <p:cNvSpPr>
            <a:spLocks noGrp="1"/>
          </p:cNvSpPr>
          <p:nvPr>
            <p:ph type="subTitle" idx="1"/>
          </p:nvPr>
        </p:nvSpPr>
        <p:spPr>
          <a:xfrm>
            <a:off x="2692398" y="3951215"/>
            <a:ext cx="6815669" cy="1027184"/>
          </a:xfrm>
        </p:spPr>
        <p:txBody>
          <a:bodyPr>
            <a:normAutofit fontScale="70000" lnSpcReduction="20000"/>
          </a:bodyPr>
          <a:lstStyle/>
          <a:p>
            <a:pPr algn="l"/>
            <a:endParaRPr lang="es-AR" dirty="0"/>
          </a:p>
          <a:p>
            <a:pPr algn="l"/>
            <a:r>
              <a:rPr lang="es-AR" sz="2600" dirty="0"/>
              <a:t>Mara Glozman (CONICET/</a:t>
            </a:r>
            <a:r>
              <a:rPr lang="es-AR" sz="2600" dirty="0" err="1"/>
              <a:t>FFyL</a:t>
            </a:r>
            <a:r>
              <a:rPr lang="es-AR" sz="2600" dirty="0"/>
              <a:t>-UBA)</a:t>
            </a:r>
          </a:p>
          <a:p>
            <a:pPr algn="l"/>
            <a:r>
              <a:rPr lang="es-AR" sz="2600" dirty="0"/>
              <a:t>maraglozman@gmail.com</a:t>
            </a:r>
          </a:p>
        </p:txBody>
      </p:sp>
    </p:spTree>
    <p:extLst>
      <p:ext uri="{BB962C8B-B14F-4D97-AF65-F5344CB8AC3E}">
        <p14:creationId xmlns:p14="http://schemas.microsoft.com/office/powerpoint/2010/main" val="856698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982133"/>
            <a:ext cx="9601196" cy="1077326"/>
          </a:xfrm>
        </p:spPr>
        <p:txBody>
          <a:bodyPr>
            <a:normAutofit/>
          </a:bodyPr>
          <a:lstStyle/>
          <a:p>
            <a:r>
              <a:rPr lang="es-ES" sz="2700" b="1" dirty="0"/>
              <a:t>Lenguaje inclusivo, procesos discursivos, políticas del lenguaje</a:t>
            </a:r>
            <a:br>
              <a:rPr lang="es-ES" sz="4800" b="1" dirty="0"/>
            </a:br>
            <a:endParaRPr lang="es-AR" sz="2700" dirty="0"/>
          </a:p>
        </p:txBody>
      </p:sp>
      <p:sp>
        <p:nvSpPr>
          <p:cNvPr id="3" name="Marcador de contenido 2"/>
          <p:cNvSpPr>
            <a:spLocks noGrp="1"/>
          </p:cNvSpPr>
          <p:nvPr>
            <p:ph idx="1"/>
          </p:nvPr>
        </p:nvSpPr>
        <p:spPr>
          <a:xfrm>
            <a:off x="1295401" y="2487827"/>
            <a:ext cx="9601196" cy="3388041"/>
          </a:xfrm>
        </p:spPr>
        <p:txBody>
          <a:bodyPr>
            <a:normAutofit lnSpcReduction="10000"/>
          </a:bodyPr>
          <a:lstStyle/>
          <a:p>
            <a:pPr marL="0" indent="0" algn="just">
              <a:buNone/>
            </a:pPr>
            <a:r>
              <a:rPr lang="es-AR" dirty="0">
                <a:effectLst/>
                <a:latin typeface="Times New Roman" panose="02020603050405020304" pitchFamily="18" charset="0"/>
                <a:ea typeface="Calibri" panose="020F0502020204030204" pitchFamily="34" charset="0"/>
                <a:cs typeface="Times New Roman" panose="02020603050405020304" pitchFamily="18" charset="0"/>
              </a:rPr>
              <a:t>(11)</a:t>
            </a:r>
            <a:r>
              <a:rPr lang="es-AR" sz="2400" dirty="0">
                <a:solidFill>
                  <a:srgbClr val="000000"/>
                </a:solidFill>
                <a:latin typeface="Times New Roman" panose="02020603050405020304" pitchFamily="18" charset="0"/>
                <a:cs typeface="Times New Roman" panose="02020603050405020304" pitchFamily="18" charset="0"/>
              </a:rPr>
              <a:t> El lema actual de la Real Academia Española (RAE) es “Unidad en la diversidad”. Lejos del purista “Limpia, fija y da esplendor”, el de hoy anuncia la mirada globalizadora sobre el conjunto del área idiomática. Podría entenderse como enunciado referido al carácter </a:t>
            </a:r>
            <a:r>
              <a:rPr lang="es-AR" sz="2400" dirty="0" err="1">
                <a:solidFill>
                  <a:srgbClr val="000000"/>
                </a:solidFill>
                <a:latin typeface="Times New Roman" panose="02020603050405020304" pitchFamily="18" charset="0"/>
                <a:cs typeface="Times New Roman" panose="02020603050405020304" pitchFamily="18" charset="0"/>
              </a:rPr>
              <a:t>pluricéntrico</a:t>
            </a:r>
            <a:r>
              <a:rPr lang="es-AR" sz="2400" dirty="0">
                <a:solidFill>
                  <a:srgbClr val="000000"/>
                </a:solidFill>
                <a:latin typeface="Times New Roman" panose="02020603050405020304" pitchFamily="18" charset="0"/>
                <a:cs typeface="Times New Roman" panose="02020603050405020304" pitchFamily="18" charset="0"/>
              </a:rPr>
              <a:t> del español, pero como al mismo tiempo la RAE define políticas explícitas en la conformación de diccionarios, gramáticas y ortografías, el matiz de “diversidad” que propone termina perdiéndose en el marco de decisiones normativas y reguladoras que responden a su tradicional espíritu centralista. (“Manifiesto por una soberanía idiomática”, 2013)</a:t>
            </a:r>
            <a:endParaRPr lang="es-AR" sz="2400" dirty="0">
              <a:latin typeface="Times New Roman" panose="02020603050405020304" pitchFamily="18" charset="0"/>
              <a:cs typeface="Times New Roman" panose="02020603050405020304" pitchFamily="18" charset="0"/>
            </a:endParaRPr>
          </a:p>
          <a:p>
            <a:pPr marL="0" indent="0" algn="just">
              <a:buNone/>
            </a:pPr>
            <a:endParaRPr lang="es-AR" sz="3600" dirty="0"/>
          </a:p>
        </p:txBody>
      </p:sp>
    </p:spTree>
    <p:extLst>
      <p:ext uri="{BB962C8B-B14F-4D97-AF65-F5344CB8AC3E}">
        <p14:creationId xmlns:p14="http://schemas.microsoft.com/office/powerpoint/2010/main" val="3495774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982133"/>
            <a:ext cx="9601196" cy="1077326"/>
          </a:xfrm>
        </p:spPr>
        <p:txBody>
          <a:bodyPr>
            <a:normAutofit/>
          </a:bodyPr>
          <a:lstStyle/>
          <a:p>
            <a:r>
              <a:rPr lang="es-ES" sz="2700" b="1" dirty="0"/>
              <a:t>Lenguaje inclusivo, procesos discursivos, políticas del lenguaje</a:t>
            </a:r>
            <a:br>
              <a:rPr lang="es-ES" sz="4800" b="1" dirty="0"/>
            </a:br>
            <a:endParaRPr lang="es-AR" sz="2700" dirty="0"/>
          </a:p>
        </p:txBody>
      </p:sp>
      <p:sp>
        <p:nvSpPr>
          <p:cNvPr id="3" name="Marcador de contenido 2"/>
          <p:cNvSpPr>
            <a:spLocks noGrp="1"/>
          </p:cNvSpPr>
          <p:nvPr>
            <p:ph idx="1"/>
          </p:nvPr>
        </p:nvSpPr>
        <p:spPr>
          <a:xfrm>
            <a:off x="1295401" y="2487827"/>
            <a:ext cx="9601196" cy="3388041"/>
          </a:xfrm>
        </p:spPr>
        <p:txBody>
          <a:bodyPr>
            <a:normAutofit/>
          </a:bodyPr>
          <a:lstStyle/>
          <a:p>
            <a:pPr marL="0" indent="0" algn="just">
              <a:buNone/>
            </a:pPr>
            <a:r>
              <a:rPr lang="es-AR" sz="2800" dirty="0">
                <a:effectLst/>
                <a:latin typeface="Times New Roman" panose="02020603050405020304" pitchFamily="18" charset="0"/>
                <a:ea typeface="Calibri" panose="020F0502020204030204" pitchFamily="34" charset="0"/>
                <a:cs typeface="Times New Roman" panose="02020603050405020304" pitchFamily="18" charset="0"/>
              </a:rPr>
              <a:t>(12)</a:t>
            </a:r>
            <a:r>
              <a:rPr lang="es-AR" sz="2800" dirty="0">
                <a:solidFill>
                  <a:srgbClr val="000000"/>
                </a:solidFill>
                <a:latin typeface="Times New Roman" panose="02020603050405020304" pitchFamily="18" charset="0"/>
                <a:cs typeface="Times New Roman" panose="02020603050405020304" pitchFamily="18" charset="0"/>
              </a:rPr>
              <a:t> La lengua es el campo de una experiencia y la condición para la constitución de sujetos políticos y, a la vez, una fuerza productiva. (“Manifiesto por una soberanía idiomática”, 2013)</a:t>
            </a:r>
          </a:p>
          <a:p>
            <a:pPr marL="0" indent="0" algn="just">
              <a:buNone/>
            </a:pPr>
            <a:endParaRPr lang="es-AR" sz="3600" dirty="0"/>
          </a:p>
        </p:txBody>
      </p:sp>
    </p:spTree>
    <p:extLst>
      <p:ext uri="{BB962C8B-B14F-4D97-AF65-F5344CB8AC3E}">
        <p14:creationId xmlns:p14="http://schemas.microsoft.com/office/powerpoint/2010/main" val="1239861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982133"/>
            <a:ext cx="9601196" cy="1077326"/>
          </a:xfrm>
        </p:spPr>
        <p:txBody>
          <a:bodyPr>
            <a:normAutofit/>
          </a:bodyPr>
          <a:lstStyle/>
          <a:p>
            <a:r>
              <a:rPr lang="es-ES" sz="2700" b="1" dirty="0"/>
              <a:t>Lenguaje inclusivo, procesos discursivos, políticas del lenguaje</a:t>
            </a:r>
            <a:br>
              <a:rPr lang="es-ES" sz="4800" b="1" dirty="0"/>
            </a:br>
            <a:endParaRPr lang="es-AR" sz="2700" dirty="0"/>
          </a:p>
        </p:txBody>
      </p:sp>
      <p:sp>
        <p:nvSpPr>
          <p:cNvPr id="3" name="Marcador de contenido 2"/>
          <p:cNvSpPr>
            <a:spLocks noGrp="1"/>
          </p:cNvSpPr>
          <p:nvPr>
            <p:ph idx="1"/>
          </p:nvPr>
        </p:nvSpPr>
        <p:spPr>
          <a:xfrm>
            <a:off x="1295401" y="2424418"/>
            <a:ext cx="9601196" cy="3691155"/>
          </a:xfrm>
        </p:spPr>
        <p:txBody>
          <a:bodyPr>
            <a:normAutofit fontScale="55000" lnSpcReduction="20000"/>
          </a:bodyPr>
          <a:lstStyle/>
          <a:p>
            <a:pPr marL="0" indent="0" algn="just">
              <a:buNone/>
            </a:pPr>
            <a:r>
              <a:rPr lang="es-AR" sz="2800" dirty="0">
                <a:effectLst/>
                <a:latin typeface="Times New Roman" panose="02020603050405020304" pitchFamily="18" charset="0"/>
                <a:ea typeface="Calibri" panose="020F0502020204030204" pitchFamily="34" charset="0"/>
                <a:cs typeface="Times New Roman" panose="02020603050405020304" pitchFamily="18" charset="0"/>
              </a:rPr>
              <a:t>Referencias</a:t>
            </a:r>
          </a:p>
          <a:p>
            <a:pPr marL="0" indent="-457200" algn="just">
              <a:buNone/>
            </a:pPr>
            <a:r>
              <a:rPr lang="es-ES" sz="1900" dirty="0">
                <a:effectLst/>
                <a:latin typeface="Times New Roman" panose="02020603050405020304" pitchFamily="18" charset="0"/>
                <a:ea typeface="Calibri" panose="020F0502020204030204" pitchFamily="34" charset="0"/>
                <a:cs typeface="Times New Roman" panose="02020603050405020304" pitchFamily="18" charset="0"/>
              </a:rPr>
              <a:t>Alberdi, Juan Bautista 1984 [1837]. </a:t>
            </a:r>
            <a:r>
              <a:rPr lang="es-ES" sz="1900" i="1" dirty="0">
                <a:effectLst/>
                <a:latin typeface="Times New Roman" panose="02020603050405020304" pitchFamily="18" charset="0"/>
                <a:ea typeface="Calibri" panose="020F0502020204030204" pitchFamily="34" charset="0"/>
                <a:cs typeface="Times New Roman" panose="02020603050405020304" pitchFamily="18" charset="0"/>
              </a:rPr>
              <a:t>Fragmento preliminar al estudio del derecho</a:t>
            </a:r>
            <a:r>
              <a:rPr lang="es-ES" sz="1900" dirty="0">
                <a:effectLst/>
                <a:latin typeface="Times New Roman" panose="02020603050405020304" pitchFamily="18" charset="0"/>
                <a:ea typeface="Calibri" panose="020F0502020204030204" pitchFamily="34" charset="0"/>
                <a:cs typeface="Times New Roman" panose="02020603050405020304" pitchFamily="18" charset="0"/>
              </a:rPr>
              <a:t>. Buenos Aires: Biblos.</a:t>
            </a:r>
            <a:endParaRPr lang="es-AR" sz="19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457200" algn="just">
              <a:buNone/>
            </a:pPr>
            <a:r>
              <a:rPr lang="es-ES" sz="1900" dirty="0">
                <a:effectLst/>
                <a:latin typeface="Times New Roman" panose="02020603050405020304" pitchFamily="18" charset="0"/>
                <a:ea typeface="Calibri" panose="020F0502020204030204" pitchFamily="34" charset="0"/>
                <a:cs typeface="Times New Roman" panose="02020603050405020304" pitchFamily="18" charset="0"/>
              </a:rPr>
              <a:t>Cavallero, Luci y Verónica Gago 2019. </a:t>
            </a:r>
            <a:r>
              <a:rPr lang="es-ES" sz="1900" i="1" dirty="0">
                <a:effectLst/>
                <a:latin typeface="Times New Roman" panose="02020603050405020304" pitchFamily="18" charset="0"/>
                <a:ea typeface="Calibri" panose="020F0502020204030204" pitchFamily="34" charset="0"/>
                <a:cs typeface="Times New Roman" panose="02020603050405020304" pitchFamily="18" charset="0"/>
              </a:rPr>
              <a:t>Una lectura feminista de la deuda</a:t>
            </a:r>
            <a:r>
              <a:rPr lang="es-ES" sz="1900" dirty="0">
                <a:effectLst/>
                <a:latin typeface="Times New Roman" panose="02020603050405020304" pitchFamily="18" charset="0"/>
                <a:ea typeface="Calibri" panose="020F0502020204030204" pitchFamily="34" charset="0"/>
                <a:cs typeface="Times New Roman" panose="02020603050405020304" pitchFamily="18" charset="0"/>
              </a:rPr>
              <a:t>. Buenos Aires: Fundación Rosa Luxemburgo.</a:t>
            </a:r>
            <a:endParaRPr lang="es-AR" sz="19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457200" algn="just">
              <a:buNone/>
            </a:pPr>
            <a:r>
              <a:rPr lang="es-ES" sz="1900" dirty="0">
                <a:effectLst/>
                <a:latin typeface="Times New Roman" panose="02020603050405020304" pitchFamily="18" charset="0"/>
                <a:ea typeface="Times New Roman" panose="02020603050405020304" pitchFamily="18" charset="0"/>
                <a:cs typeface="Times New Roman" panose="02020603050405020304" pitchFamily="18" charset="0"/>
              </a:rPr>
              <a:t>Glozman, Mara 2015. </a:t>
            </a:r>
            <a:r>
              <a:rPr lang="es-ES" sz="1900" i="1" dirty="0">
                <a:effectLst/>
                <a:latin typeface="Times New Roman" panose="02020603050405020304" pitchFamily="18" charset="0"/>
                <a:ea typeface="Calibri" panose="020F0502020204030204" pitchFamily="34" charset="0"/>
                <a:cs typeface="Times New Roman" panose="02020603050405020304" pitchFamily="18" charset="0"/>
              </a:rPr>
              <a:t>Lengua y peronismo. Políticas y saberes lingüísticos en la Argentina. Archivo documental (1943-1956).</a:t>
            </a:r>
            <a:r>
              <a:rPr lang="es-ES" sz="1900" dirty="0">
                <a:effectLst/>
                <a:latin typeface="Times New Roman" panose="02020603050405020304" pitchFamily="18" charset="0"/>
                <a:ea typeface="Calibri" panose="020F0502020204030204" pitchFamily="34" charset="0"/>
                <a:cs typeface="Times New Roman" panose="02020603050405020304" pitchFamily="18" charset="0"/>
              </a:rPr>
              <a:t> Buenos Aires: Biblioteca Nacional.</a:t>
            </a:r>
          </a:p>
          <a:p>
            <a:pPr marL="0" indent="-457200" algn="just">
              <a:lnSpc>
                <a:spcPct val="150000"/>
              </a:lnSpc>
              <a:spcAft>
                <a:spcPts val="1000"/>
              </a:spcAft>
              <a:buNone/>
            </a:pPr>
            <a:r>
              <a:rPr lang="es-ES" sz="1900" dirty="0" err="1">
                <a:effectLst/>
                <a:latin typeface="Times New Roman" panose="02020603050405020304" pitchFamily="18" charset="0"/>
                <a:ea typeface="Calibri" panose="020F0502020204030204" pitchFamily="34" charset="0"/>
                <a:cs typeface="Times New Roman" panose="02020603050405020304" pitchFamily="18" charset="0"/>
              </a:rPr>
              <a:t>Kornfeld</a:t>
            </a:r>
            <a:r>
              <a:rPr lang="es-ES" sz="1900" dirty="0">
                <a:effectLst/>
                <a:latin typeface="Times New Roman" panose="02020603050405020304" pitchFamily="18" charset="0"/>
                <a:ea typeface="Calibri" panose="020F0502020204030204" pitchFamily="34" charset="0"/>
                <a:cs typeface="Times New Roman" panose="02020603050405020304" pitchFamily="18" charset="0"/>
              </a:rPr>
              <a:t>, Laura M. (</a:t>
            </a:r>
            <a:r>
              <a:rPr lang="es-ES" sz="1900" dirty="0" err="1">
                <a:effectLst/>
                <a:latin typeface="Times New Roman" panose="02020603050405020304" pitchFamily="18" charset="0"/>
                <a:ea typeface="Calibri" panose="020F0502020204030204" pitchFamily="34" charset="0"/>
                <a:cs typeface="Times New Roman" panose="02020603050405020304" pitchFamily="18" charset="0"/>
              </a:rPr>
              <a:t>comp.</a:t>
            </a:r>
            <a:r>
              <a:rPr lang="es-ES" sz="1900" dirty="0">
                <a:effectLst/>
                <a:latin typeface="Times New Roman" panose="02020603050405020304" pitchFamily="18" charset="0"/>
                <a:ea typeface="Calibri" panose="020F0502020204030204" pitchFamily="34" charset="0"/>
                <a:cs typeface="Times New Roman" panose="02020603050405020304" pitchFamily="18" charset="0"/>
              </a:rPr>
              <a:t>) 2014. </a:t>
            </a:r>
            <a:r>
              <a:rPr lang="es-ES" sz="1900" i="1" dirty="0">
                <a:effectLst/>
                <a:latin typeface="Times New Roman" panose="02020603050405020304" pitchFamily="18" charset="0"/>
                <a:ea typeface="Calibri" panose="020F0502020204030204" pitchFamily="34" charset="0"/>
                <a:cs typeface="Times New Roman" panose="02020603050405020304" pitchFamily="18" charset="0"/>
              </a:rPr>
              <a:t>De lenguas, ficciones y patrias</a:t>
            </a:r>
            <a:r>
              <a:rPr lang="es-ES" sz="1900" dirty="0">
                <a:effectLst/>
                <a:latin typeface="Times New Roman" panose="02020603050405020304" pitchFamily="18" charset="0"/>
                <a:ea typeface="Calibri" panose="020F0502020204030204" pitchFamily="34" charset="0"/>
                <a:cs typeface="Times New Roman" panose="02020603050405020304" pitchFamily="18" charset="0"/>
              </a:rPr>
              <a:t>. Los Polvorines: UNGS.</a:t>
            </a:r>
          </a:p>
          <a:p>
            <a:pPr marL="0" indent="-457200" algn="just">
              <a:lnSpc>
                <a:spcPct val="150000"/>
              </a:lnSpc>
              <a:spcAft>
                <a:spcPts val="1000"/>
              </a:spcAft>
              <a:buNone/>
            </a:pPr>
            <a:r>
              <a:rPr lang="es-ES" sz="1900" dirty="0">
                <a:effectLst/>
                <a:latin typeface="Times New Roman" panose="02020603050405020304" pitchFamily="18" charset="0"/>
                <a:ea typeface="Calibri" panose="020F0502020204030204" pitchFamily="34" charset="0"/>
                <a:cs typeface="Times New Roman" panose="02020603050405020304" pitchFamily="18" charset="0"/>
              </a:rPr>
              <a:t>López, María Pía. 2019. </a:t>
            </a:r>
            <a:r>
              <a:rPr lang="es-ES" sz="1900" i="1" dirty="0">
                <a:effectLst/>
                <a:latin typeface="Times New Roman" panose="02020603050405020304" pitchFamily="18" charset="0"/>
                <a:ea typeface="Calibri" panose="020F0502020204030204" pitchFamily="34" charset="0"/>
                <a:cs typeface="Times New Roman" panose="02020603050405020304" pitchFamily="18" charset="0"/>
              </a:rPr>
              <a:t>Apuntes para las militancias. Feminismos: promesas y combates</a:t>
            </a:r>
            <a:r>
              <a:rPr lang="es-ES" sz="1900" dirty="0">
                <a:effectLst/>
                <a:latin typeface="Times New Roman" panose="02020603050405020304" pitchFamily="18" charset="0"/>
                <a:ea typeface="Calibri" panose="020F0502020204030204" pitchFamily="34" charset="0"/>
                <a:cs typeface="Times New Roman" panose="02020603050405020304" pitchFamily="18" charset="0"/>
              </a:rPr>
              <a:t>. La Plata: EME.</a:t>
            </a:r>
            <a:endParaRPr lang="es-AR" sz="19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71755" indent="-457200" algn="just">
              <a:lnSpc>
                <a:spcPct val="150000"/>
              </a:lnSpc>
              <a:spcAft>
                <a:spcPts val="1000"/>
              </a:spcAft>
              <a:buNone/>
            </a:pPr>
            <a:r>
              <a:rPr lang="es-ES" sz="1900" dirty="0" err="1">
                <a:effectLst/>
                <a:latin typeface="Times New Roman" panose="02020603050405020304" pitchFamily="18" charset="0"/>
                <a:ea typeface="Calibri" panose="020F0502020204030204" pitchFamily="34" charset="0"/>
                <a:cs typeface="Times New Roman" panose="02020603050405020304" pitchFamily="18" charset="0"/>
              </a:rPr>
              <a:t>Mariasch</a:t>
            </a:r>
            <a:r>
              <a:rPr lang="es-ES" sz="1900" dirty="0">
                <a:effectLst/>
                <a:latin typeface="Times New Roman" panose="02020603050405020304" pitchFamily="18" charset="0"/>
                <a:ea typeface="Calibri" panose="020F0502020204030204" pitchFamily="34" charset="0"/>
                <a:cs typeface="Times New Roman" panose="02020603050405020304" pitchFamily="18" charset="0"/>
              </a:rPr>
              <a:t>, Marina 2020. “Que incomode”, en de Mauro, Sofía (</a:t>
            </a:r>
            <a:r>
              <a:rPr lang="es-ES" sz="1900" dirty="0" err="1">
                <a:effectLst/>
                <a:latin typeface="Times New Roman" panose="02020603050405020304" pitchFamily="18" charset="0"/>
                <a:ea typeface="Calibri" panose="020F0502020204030204" pitchFamily="34" charset="0"/>
                <a:cs typeface="Times New Roman" panose="02020603050405020304" pitchFamily="18" charset="0"/>
              </a:rPr>
              <a:t>comp.</a:t>
            </a:r>
            <a:r>
              <a:rPr lang="es-E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900" i="1" dirty="0">
                <a:effectLst/>
                <a:latin typeface="Times New Roman" panose="02020603050405020304" pitchFamily="18" charset="0"/>
                <a:ea typeface="Calibri" panose="020F0502020204030204" pitchFamily="34" charset="0"/>
                <a:cs typeface="Times New Roman" panose="02020603050405020304" pitchFamily="18" charset="0"/>
              </a:rPr>
              <a:t>Actas I Encuentro Internacional: derechos lingüísticos como Derechos Humanos en Latinoamérica</a:t>
            </a:r>
            <a:r>
              <a:rPr lang="es-ES" sz="1900" dirty="0">
                <a:effectLst/>
                <a:latin typeface="Times New Roman" panose="02020603050405020304" pitchFamily="18" charset="0"/>
                <a:ea typeface="Calibri" panose="020F0502020204030204" pitchFamily="34" charset="0"/>
                <a:cs typeface="Times New Roman" panose="02020603050405020304" pitchFamily="18" charset="0"/>
              </a:rPr>
              <a:t>. Córdoba: Universidad Nacional de Córdoba. Facultad de Filosofía y Humanidades, pp. 64-70.</a:t>
            </a:r>
          </a:p>
          <a:p>
            <a:pPr marL="0" marR="71755" indent="-457200" algn="just">
              <a:lnSpc>
                <a:spcPct val="150000"/>
              </a:lnSpc>
              <a:spcAft>
                <a:spcPts val="1000"/>
              </a:spcAft>
              <a:buNone/>
            </a:pPr>
            <a:r>
              <a:rPr lang="es-ES" sz="1900" dirty="0">
                <a:effectLst/>
                <a:latin typeface="Times New Roman" panose="02020603050405020304" pitchFamily="18" charset="0"/>
                <a:ea typeface="Calibri" panose="020F0502020204030204" pitchFamily="34" charset="0"/>
                <a:cs typeface="Times New Roman" panose="02020603050405020304" pitchFamily="18" charset="0"/>
              </a:rPr>
              <a:t>Sarmiento, Domingo Faustino 1843. </a:t>
            </a:r>
            <a:r>
              <a:rPr lang="es-ES" sz="1900" i="1" dirty="0">
                <a:effectLst/>
                <a:latin typeface="Times New Roman" panose="02020603050405020304" pitchFamily="18" charset="0"/>
                <a:ea typeface="Calibri" panose="020F0502020204030204" pitchFamily="34" charset="0"/>
                <a:cs typeface="Times New Roman" panose="02020603050405020304" pitchFamily="18" charset="0"/>
              </a:rPr>
              <a:t>Memoria (sobre ortografía), leída a la Facultad de Humanidades</a:t>
            </a:r>
            <a:r>
              <a:rPr lang="es-ES" sz="1900" dirty="0">
                <a:effectLst/>
                <a:latin typeface="Times New Roman" panose="02020603050405020304" pitchFamily="18" charset="0"/>
                <a:ea typeface="Calibri" panose="020F0502020204030204" pitchFamily="34" charset="0"/>
                <a:cs typeface="Times New Roman" panose="02020603050405020304" pitchFamily="18" charset="0"/>
              </a:rPr>
              <a:t>. Santiago de Chile: Imprenta de la Opinión.</a:t>
            </a:r>
            <a:endParaRPr lang="es-AR" sz="19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71755" indent="-457200" algn="just">
              <a:lnSpc>
                <a:spcPct val="150000"/>
              </a:lnSpc>
              <a:spcAft>
                <a:spcPts val="1000"/>
              </a:spcAft>
              <a:buNone/>
            </a:pPr>
            <a:r>
              <a:rPr lang="fr-FR" sz="1900" dirty="0" err="1">
                <a:effectLst/>
                <a:latin typeface="Times New Roman" panose="02020603050405020304" pitchFamily="18" charset="0"/>
                <a:ea typeface="Calibri" panose="020F0502020204030204" pitchFamily="34" charset="0"/>
                <a:cs typeface="Times New Roman" panose="02020603050405020304" pitchFamily="18" charset="0"/>
              </a:rPr>
              <a:t>Schlieben</a:t>
            </a:r>
            <a:r>
              <a:rPr lang="fr-FR" sz="1900" dirty="0">
                <a:effectLst/>
                <a:latin typeface="Times New Roman" panose="02020603050405020304" pitchFamily="18" charset="0"/>
                <a:ea typeface="Calibri" panose="020F0502020204030204" pitchFamily="34" charset="0"/>
                <a:cs typeface="Times New Roman" panose="02020603050405020304" pitchFamily="18" charset="0"/>
              </a:rPr>
              <a:t>-Langue, B. 1996. </a:t>
            </a:r>
            <a:r>
              <a:rPr lang="fr-FR" sz="1900" i="1" dirty="0">
                <a:effectLst/>
                <a:latin typeface="Times New Roman" panose="02020603050405020304" pitchFamily="18" charset="0"/>
                <a:ea typeface="Calibri" panose="020F0502020204030204" pitchFamily="34" charset="0"/>
                <a:cs typeface="Times New Roman" panose="02020603050405020304" pitchFamily="18" charset="0"/>
              </a:rPr>
              <a:t>Idéologie, révolution et uniformité de la langue</a:t>
            </a:r>
            <a:r>
              <a:rPr lang="fr-FR"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900" dirty="0">
                <a:effectLst/>
                <a:latin typeface="Times New Roman" panose="02020603050405020304" pitchFamily="18" charset="0"/>
                <a:ea typeface="Calibri" panose="020F0502020204030204" pitchFamily="34" charset="0"/>
                <a:cs typeface="Times New Roman" panose="02020603050405020304" pitchFamily="18" charset="0"/>
              </a:rPr>
              <a:t>Paris: </a:t>
            </a:r>
            <a:r>
              <a:rPr lang="es-ES" sz="1900" dirty="0" err="1">
                <a:effectLst/>
                <a:latin typeface="Times New Roman" panose="02020603050405020304" pitchFamily="18" charset="0"/>
                <a:ea typeface="Calibri" panose="020F0502020204030204" pitchFamily="34" charset="0"/>
                <a:cs typeface="Times New Roman" panose="02020603050405020304" pitchFamily="18" charset="0"/>
              </a:rPr>
              <a:t>Mardaga</a:t>
            </a:r>
            <a:r>
              <a:rPr lang="es-ES" sz="19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s-AR" sz="19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71755" indent="-457200" algn="just">
              <a:lnSpc>
                <a:spcPct val="150000"/>
              </a:lnSpc>
              <a:spcAft>
                <a:spcPts val="1000"/>
              </a:spcAft>
              <a:buNone/>
            </a:pPr>
            <a:r>
              <a:rPr lang="es-ES" sz="1900" dirty="0" err="1">
                <a:effectLst/>
                <a:latin typeface="Times New Roman" panose="02020603050405020304" pitchFamily="18" charset="0"/>
                <a:ea typeface="Calibri" panose="020F0502020204030204" pitchFamily="34" charset="0"/>
                <a:cs typeface="Times New Roman" panose="02020603050405020304" pitchFamily="18" charset="0"/>
              </a:rPr>
              <a:t>Wayar</a:t>
            </a:r>
            <a:r>
              <a:rPr lang="es-ES" sz="1900" dirty="0">
                <a:effectLst/>
                <a:latin typeface="Times New Roman" panose="02020603050405020304" pitchFamily="18" charset="0"/>
                <a:ea typeface="Calibri" panose="020F0502020204030204" pitchFamily="34" charset="0"/>
                <a:cs typeface="Times New Roman" panose="02020603050405020304" pitchFamily="18" charset="0"/>
              </a:rPr>
              <a:t>, Marlene 2018. </a:t>
            </a:r>
            <a:r>
              <a:rPr lang="es-ES" sz="1900" i="1" dirty="0">
                <a:effectLst/>
                <a:latin typeface="Times New Roman" panose="02020603050405020304" pitchFamily="18" charset="0"/>
                <a:ea typeface="Calibri" panose="020F0502020204030204" pitchFamily="34" charset="0"/>
                <a:cs typeface="Times New Roman" panose="02020603050405020304" pitchFamily="18" charset="0"/>
              </a:rPr>
              <a:t>Travesti. Una teoría lo suficientemente buena</a:t>
            </a:r>
            <a:r>
              <a:rPr lang="es-ES" sz="1900" dirty="0">
                <a:effectLst/>
                <a:latin typeface="Times New Roman" panose="02020603050405020304" pitchFamily="18" charset="0"/>
                <a:ea typeface="Calibri" panose="020F0502020204030204" pitchFamily="34" charset="0"/>
                <a:cs typeface="Times New Roman" panose="02020603050405020304" pitchFamily="18" charset="0"/>
              </a:rPr>
              <a:t>. Buenos Aires: Editorial Muchas Nueces.</a:t>
            </a:r>
            <a:endParaRPr lang="es-AR" sz="19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71755" indent="0" algn="just">
              <a:lnSpc>
                <a:spcPct val="150000"/>
              </a:lnSpc>
              <a:spcAft>
                <a:spcPts val="1000"/>
              </a:spcAft>
              <a:buNone/>
            </a:pP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s-AR" sz="2800" dirty="0">
              <a:solidFill>
                <a:srgbClr val="000000"/>
              </a:solidFill>
              <a:latin typeface="Times New Roman" panose="02020603050405020304" pitchFamily="18" charset="0"/>
              <a:cs typeface="Times New Roman" panose="02020603050405020304" pitchFamily="18" charset="0"/>
            </a:endParaRPr>
          </a:p>
          <a:p>
            <a:pPr marL="0" indent="0" algn="just">
              <a:buNone/>
            </a:pPr>
            <a:endParaRPr lang="es-AR" sz="3600" dirty="0"/>
          </a:p>
        </p:txBody>
      </p:sp>
    </p:spTree>
    <p:extLst>
      <p:ext uri="{BB962C8B-B14F-4D97-AF65-F5344CB8AC3E}">
        <p14:creationId xmlns:p14="http://schemas.microsoft.com/office/powerpoint/2010/main" val="449837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982132"/>
            <a:ext cx="9601196" cy="1085565"/>
          </a:xfrm>
        </p:spPr>
        <p:txBody>
          <a:bodyPr>
            <a:normAutofit fontScale="90000"/>
          </a:bodyPr>
          <a:lstStyle/>
          <a:p>
            <a:r>
              <a:rPr lang="es-ES" sz="2800" b="1" dirty="0"/>
              <a:t>Lenguaje inclusivo, procesos discursivos, políticas del lenguaje</a:t>
            </a:r>
            <a:br>
              <a:rPr lang="es-ES" sz="2800" b="1" dirty="0"/>
            </a:br>
            <a:endParaRPr lang="es-AR" sz="2800" dirty="0"/>
          </a:p>
        </p:txBody>
      </p:sp>
      <p:sp>
        <p:nvSpPr>
          <p:cNvPr id="3" name="Marcador de contenido 2"/>
          <p:cNvSpPr>
            <a:spLocks noGrp="1"/>
          </p:cNvSpPr>
          <p:nvPr>
            <p:ph idx="1"/>
          </p:nvPr>
        </p:nvSpPr>
        <p:spPr>
          <a:xfrm>
            <a:off x="1295402" y="2139192"/>
            <a:ext cx="9601196" cy="3736675"/>
          </a:xfrm>
        </p:spPr>
        <p:txBody>
          <a:bodyPr>
            <a:normAutofit/>
          </a:bodyPr>
          <a:lstStyle/>
          <a:p>
            <a:pPr marL="1064260" indent="0" algn="just">
              <a:lnSpc>
                <a:spcPct val="107000"/>
              </a:lnSpc>
              <a:spcAft>
                <a:spcPts val="800"/>
              </a:spcAft>
              <a:buNone/>
            </a:pPr>
            <a:endParaRPr lang="es-A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1064260" indent="0" algn="just">
              <a:lnSpc>
                <a:spcPct val="107000"/>
              </a:lnSpc>
              <a:spcAft>
                <a:spcPts val="800"/>
              </a:spcAft>
              <a:buNone/>
            </a:pPr>
            <a:r>
              <a:rPr lang="es-AR" sz="2000" dirty="0">
                <a:effectLst/>
                <a:latin typeface="Times New Roman" panose="02020603050405020304" pitchFamily="18" charset="0"/>
                <a:ea typeface="Calibri" panose="020F0502020204030204" pitchFamily="34" charset="0"/>
                <a:cs typeface="Times New Roman" panose="02020603050405020304" pitchFamily="18" charset="0"/>
              </a:rPr>
              <a:t>(1) La deuda es lo que no nos deja decir no cuando queremos decir no. (Cavallero y Gago, 2019 p. 15-16).</a:t>
            </a:r>
            <a:endParaRPr lang="es-AR" sz="2000" dirty="0">
              <a:latin typeface="Calibri" panose="020F0502020204030204" pitchFamily="34" charset="0"/>
              <a:ea typeface="Calibri" panose="020F0502020204030204" pitchFamily="34" charset="0"/>
              <a:cs typeface="Times New Roman" panose="02020603050405020304" pitchFamily="18" charset="0"/>
            </a:endParaRPr>
          </a:p>
          <a:p>
            <a:pPr marL="1064260" indent="0" algn="just">
              <a:lnSpc>
                <a:spcPct val="107000"/>
              </a:lnSpc>
              <a:spcAft>
                <a:spcPts val="800"/>
              </a:spcAft>
              <a:buNone/>
            </a:pPr>
            <a:r>
              <a:rPr lang="es-AR" sz="2000" dirty="0">
                <a:effectLst/>
                <a:latin typeface="Times New Roman" panose="02020603050405020304" pitchFamily="18" charset="0"/>
                <a:ea typeface="Calibri" panose="020F0502020204030204" pitchFamily="34" charset="0"/>
                <a:cs typeface="Times New Roman" panose="02020603050405020304" pitchFamily="18" charset="0"/>
              </a:rPr>
              <a:t>(2) Basta: nuestro Ábrete sésamo de la gruta del pasado. Basta: la posición subjetiva en la que podemos volver a narrarnos y tejer esa narración compartida y capaz de hilar épocas y acontecimientos distintos, presentes en imágenes, palabras, ideas. (López, 2019, p. 10-11).</a:t>
            </a:r>
            <a:endParaRPr lang="es-AR" sz="2000" dirty="0">
              <a:latin typeface="Calibri" panose="020F0502020204030204" pitchFamily="34" charset="0"/>
              <a:ea typeface="Calibri" panose="020F0502020204030204" pitchFamily="34" charset="0"/>
              <a:cs typeface="Times New Roman" panose="02020603050405020304" pitchFamily="18" charset="0"/>
            </a:endParaRPr>
          </a:p>
          <a:p>
            <a:pPr marL="1064260" indent="0" algn="just">
              <a:lnSpc>
                <a:spcPct val="107000"/>
              </a:lnSpc>
              <a:spcAft>
                <a:spcPts val="800"/>
              </a:spcAft>
              <a:buNone/>
            </a:pPr>
            <a:r>
              <a:rPr lang="es-AR" sz="2000" dirty="0">
                <a:effectLst/>
                <a:latin typeface="Times New Roman" panose="02020603050405020304" pitchFamily="18" charset="0"/>
                <a:ea typeface="Calibri" panose="020F0502020204030204" pitchFamily="34" charset="0"/>
                <a:cs typeface="Times New Roman" panose="02020603050405020304" pitchFamily="18" charset="0"/>
              </a:rPr>
              <a:t>(3) Denunciamos. Como podemos. Como nos sale. (López, 2019, p. 55)</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pt-BR" sz="3200" b="1" dirty="0"/>
          </a:p>
        </p:txBody>
      </p:sp>
    </p:spTree>
    <p:extLst>
      <p:ext uri="{BB962C8B-B14F-4D97-AF65-F5344CB8AC3E}">
        <p14:creationId xmlns:p14="http://schemas.microsoft.com/office/powerpoint/2010/main" val="963873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982132"/>
            <a:ext cx="9601196" cy="1157060"/>
          </a:xfrm>
        </p:spPr>
        <p:txBody>
          <a:bodyPr>
            <a:normAutofit fontScale="90000"/>
          </a:bodyPr>
          <a:lstStyle/>
          <a:p>
            <a:r>
              <a:rPr lang="es-ES" sz="2800" b="1" dirty="0"/>
              <a:t>Lenguaje inclusivo, procesos discursivos, políticas del lenguaje</a:t>
            </a:r>
            <a:br>
              <a:rPr lang="es-ES" sz="2800" b="1" dirty="0"/>
            </a:br>
            <a:endParaRPr lang="es-AR" sz="2800" dirty="0"/>
          </a:p>
        </p:txBody>
      </p:sp>
      <p:sp>
        <p:nvSpPr>
          <p:cNvPr id="3" name="Marcador de contenido 2"/>
          <p:cNvSpPr>
            <a:spLocks noGrp="1"/>
          </p:cNvSpPr>
          <p:nvPr>
            <p:ph idx="1"/>
          </p:nvPr>
        </p:nvSpPr>
        <p:spPr>
          <a:xfrm>
            <a:off x="1295402" y="2139192"/>
            <a:ext cx="9601196" cy="3736675"/>
          </a:xfrm>
        </p:spPr>
        <p:txBody>
          <a:bodyPr>
            <a:normAutofit/>
          </a:bodyPr>
          <a:lstStyle/>
          <a:p>
            <a:pPr marL="1064260" indent="0" algn="just">
              <a:lnSpc>
                <a:spcPct val="107000"/>
              </a:lnSpc>
              <a:spcAft>
                <a:spcPts val="800"/>
              </a:spcAft>
              <a:buNone/>
            </a:pPr>
            <a:endParaRPr lang="es-A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1064260" indent="0" algn="just">
              <a:lnSpc>
                <a:spcPct val="107000"/>
              </a:lnSpc>
              <a:spcAft>
                <a:spcPts val="800"/>
              </a:spcAft>
              <a:buNone/>
            </a:pPr>
            <a:r>
              <a:rPr lang="es-AR" sz="1800" dirty="0">
                <a:latin typeface="Times New Roman" panose="02020603050405020304" pitchFamily="18" charset="0"/>
                <a:ea typeface="Calibri" panose="020F0502020204030204" pitchFamily="34" charset="0"/>
                <a:cs typeface="Times New Roman" panose="02020603050405020304" pitchFamily="18" charset="0"/>
              </a:rPr>
              <a:t>(4) </a:t>
            </a:r>
            <a:r>
              <a:rPr lang="es-AR" sz="1800" dirty="0">
                <a:effectLst/>
                <a:latin typeface="Times New Roman" panose="02020603050405020304" pitchFamily="18" charset="0"/>
                <a:ea typeface="Calibri" panose="020F0502020204030204" pitchFamily="34" charset="0"/>
                <a:cs typeface="Times New Roman" panose="02020603050405020304" pitchFamily="18" charset="0"/>
              </a:rPr>
              <a:t>La humanidad está hasta hoy entendida como la realidad sistémica </a:t>
            </a:r>
            <a:r>
              <a:rPr lang="es-AR" sz="1800" dirty="0" err="1">
                <a:effectLst/>
                <a:latin typeface="Times New Roman" panose="02020603050405020304" pitchFamily="18" charset="0"/>
                <a:ea typeface="Calibri" panose="020F0502020204030204" pitchFamily="34" charset="0"/>
                <a:cs typeface="Times New Roman" panose="02020603050405020304" pitchFamily="18" charset="0"/>
              </a:rPr>
              <a:t>heterocentrada</a:t>
            </a:r>
            <a:r>
              <a:rPr lang="es-AR" sz="1800" dirty="0">
                <a:effectLst/>
                <a:latin typeface="Times New Roman" panose="02020603050405020304" pitchFamily="18" charset="0"/>
                <a:ea typeface="Calibri" panose="020F0502020204030204" pitchFamily="34" charset="0"/>
                <a:cs typeface="Times New Roman" panose="02020603050405020304" pitchFamily="18" charset="0"/>
              </a:rPr>
              <a:t> hombre-mujer, de cuyo entender binario venimos teniendo resultados tales como que desde que enunciaron la ley primera, “No matarás”, la muerte ha venido siendo el negocio más productivo del sistema en lo macro: civilizaciones heterosexuales contra civilizaciones heterosexuales. Y en lo micro, familias y hogares heterosexuales violentando, expulsando y hasta matando por acción y omisión a sus infancias. Entonces, desde la Teoría Trans Latinoamericana afirmamos que “No queremos más ser esta Humanidad” (Susy Shock), y al decirlo intentamos salirnos del par sistémico: “No soy hombre, no soy mujer, hoy voy siendo travesti”. Este gerundio explica mi sólo por hoy pero no lo cierra a crisis y transformación. (</a:t>
            </a:r>
            <a:r>
              <a:rPr lang="es-AR" sz="1800" dirty="0" err="1">
                <a:effectLst/>
                <a:latin typeface="Times New Roman" panose="02020603050405020304" pitchFamily="18" charset="0"/>
                <a:ea typeface="Calibri" panose="020F0502020204030204" pitchFamily="34" charset="0"/>
                <a:cs typeface="Times New Roman" panose="02020603050405020304" pitchFamily="18" charset="0"/>
              </a:rPr>
              <a:t>Wayar</a:t>
            </a:r>
            <a:r>
              <a:rPr lang="es-AR" sz="1800" dirty="0">
                <a:effectLst/>
                <a:latin typeface="Times New Roman" panose="02020603050405020304" pitchFamily="18" charset="0"/>
                <a:ea typeface="Calibri" panose="020F0502020204030204" pitchFamily="34" charset="0"/>
                <a:cs typeface="Times New Roman" panose="02020603050405020304" pitchFamily="18" charset="0"/>
              </a:rPr>
              <a:t>, 2018, p. 25)</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pPr>
              <a:buFontTx/>
              <a:buChar char="-"/>
            </a:pPr>
            <a:endParaRPr lang="es-AR" dirty="0"/>
          </a:p>
        </p:txBody>
      </p:sp>
    </p:spTree>
    <p:extLst>
      <p:ext uri="{BB962C8B-B14F-4D97-AF65-F5344CB8AC3E}">
        <p14:creationId xmlns:p14="http://schemas.microsoft.com/office/powerpoint/2010/main" val="33515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982132"/>
            <a:ext cx="9601196" cy="1157060"/>
          </a:xfrm>
        </p:spPr>
        <p:txBody>
          <a:bodyPr>
            <a:normAutofit fontScale="90000"/>
          </a:bodyPr>
          <a:lstStyle/>
          <a:p>
            <a:r>
              <a:rPr lang="es-ES" sz="2800" b="1" dirty="0"/>
              <a:t>Lenguaje inclusivo, procesos discursivos, políticas del lenguaje</a:t>
            </a:r>
            <a:br>
              <a:rPr lang="es-ES" sz="2800" b="1" dirty="0"/>
            </a:br>
            <a:endParaRPr lang="es-AR" sz="2800" dirty="0"/>
          </a:p>
        </p:txBody>
      </p:sp>
      <p:sp>
        <p:nvSpPr>
          <p:cNvPr id="3" name="Marcador de contenido 2"/>
          <p:cNvSpPr>
            <a:spLocks noGrp="1"/>
          </p:cNvSpPr>
          <p:nvPr>
            <p:ph idx="1"/>
          </p:nvPr>
        </p:nvSpPr>
        <p:spPr>
          <a:xfrm>
            <a:off x="1295402" y="2139192"/>
            <a:ext cx="9601196" cy="3736675"/>
          </a:xfrm>
        </p:spPr>
        <p:txBody>
          <a:bodyPr>
            <a:normAutofit fontScale="92500" lnSpcReduction="20000"/>
          </a:bodyPr>
          <a:lstStyle/>
          <a:p>
            <a:pPr marL="1064260" indent="0" algn="just">
              <a:lnSpc>
                <a:spcPct val="107000"/>
              </a:lnSpc>
              <a:spcAft>
                <a:spcPts val="800"/>
              </a:spcAft>
              <a:buNone/>
            </a:pPr>
            <a:endParaRPr lang="es-A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1064260" indent="0" algn="just">
              <a:lnSpc>
                <a:spcPct val="107000"/>
              </a:lnSpc>
              <a:spcAft>
                <a:spcPts val="800"/>
              </a:spcAft>
              <a:buNone/>
            </a:pPr>
            <a:r>
              <a:rPr lang="es-AR" sz="1800" dirty="0">
                <a:effectLst/>
                <a:latin typeface="Times New Roman" panose="02020603050405020304" pitchFamily="18" charset="0"/>
                <a:ea typeface="Calibri" panose="020F0502020204030204" pitchFamily="34" charset="0"/>
                <a:cs typeface="Times New Roman" panose="02020603050405020304" pitchFamily="18" charset="0"/>
              </a:rPr>
              <a:t>(5) Y con esto quiero señalar el impacto de lo lingüístico en las relaciones de dominio, tan contradicho por esas frases como “usar un lenguaje neutro no cambia la forma de pensar” o “el lenguaje no crea realidades”. A esto, los activismos políticos respondemos con discurso que es acción. </a:t>
            </a:r>
            <a:r>
              <a:rPr lang="es-AR" sz="1800" dirty="0" err="1">
                <a:effectLst/>
                <a:latin typeface="Times New Roman" panose="02020603050405020304" pitchFamily="18" charset="0"/>
                <a:ea typeface="Calibri" panose="020F0502020204030204" pitchFamily="34" charset="0"/>
                <a:cs typeface="Times New Roman" panose="02020603050405020304" pitchFamily="18" charset="0"/>
              </a:rPr>
              <a:t>Muches</a:t>
            </a:r>
            <a:r>
              <a:rPr lang="es-AR" sz="1800" dirty="0">
                <a:effectLst/>
                <a:latin typeface="Times New Roman" panose="02020603050405020304" pitchFamily="18" charset="0"/>
                <a:ea typeface="Calibri" panose="020F0502020204030204" pitchFamily="34" charset="0"/>
                <a:cs typeface="Times New Roman" panose="02020603050405020304" pitchFamily="18" charset="0"/>
              </a:rPr>
              <a:t> conocemos ya la teoría de Austin sobre hacer cosas con palabras. Hablar en inclusivo es sin dudas un acto performativo. La ruptura de la política feminista con la cultura histórica del Varón nace con un discurso: de eso se trata la política </a:t>
            </a:r>
            <a:r>
              <a:rPr lang="es-AR" sz="1800" dirty="0" err="1">
                <a:effectLst/>
                <a:latin typeface="Times New Roman" panose="02020603050405020304" pitchFamily="18" charset="0"/>
                <a:ea typeface="Calibri" panose="020F0502020204030204" pitchFamily="34" charset="0"/>
                <a:cs typeface="Times New Roman" panose="02020603050405020304" pitchFamily="18" charset="0"/>
              </a:rPr>
              <a:t>deconstructora</a:t>
            </a:r>
            <a:r>
              <a:rPr lang="es-AR" sz="1800" dirty="0">
                <a:effectLst/>
                <a:latin typeface="Times New Roman" panose="02020603050405020304" pitchFamily="18" charset="0"/>
                <a:ea typeface="Calibri" panose="020F0502020204030204" pitchFamily="34" charset="0"/>
                <a:cs typeface="Times New Roman" panose="02020603050405020304" pitchFamily="18" charset="0"/>
              </a:rPr>
              <a:t> del terreno de las reglas. El discurso es lo que se reclama discutir, y entonces las prácticas que ha generado en la historia. Las resistencias académicas se justifican en la visión patriarcal que nubla las instituciones, y éstas son lo último en deconstruirse. La RAE acepta almóndiga y feminazi, pero siempre evita, o más bien intenta evitar, los cambios políticos de género. Pero está fuera de discusión que el uso común aparece como principal motor (¿cuál otro habría?) del cambio en la lengua. ¿Estamos esperando el visto bueno de la Real Academia Española o que venga el rey a contarnos que leyó la primera novela de José Luis Borges? No, muchas gracias. ¿Quién toma las decisiones sobre la lengua y cómo las toma? (</a:t>
            </a:r>
            <a:r>
              <a:rPr lang="es-AR" sz="1800" dirty="0" err="1">
                <a:effectLst/>
                <a:latin typeface="Times New Roman" panose="02020603050405020304" pitchFamily="18" charset="0"/>
                <a:ea typeface="Calibri" panose="020F0502020204030204" pitchFamily="34" charset="0"/>
                <a:cs typeface="Times New Roman" panose="02020603050405020304" pitchFamily="18" charset="0"/>
              </a:rPr>
              <a:t>Mariasch</a:t>
            </a:r>
            <a:r>
              <a:rPr lang="es-AR" sz="1800" dirty="0">
                <a:effectLst/>
                <a:latin typeface="Times New Roman" panose="02020603050405020304" pitchFamily="18" charset="0"/>
                <a:ea typeface="Calibri" panose="020F0502020204030204" pitchFamily="34" charset="0"/>
                <a:cs typeface="Times New Roman" panose="02020603050405020304" pitchFamily="18" charset="0"/>
              </a:rPr>
              <a:t>, 2020, p. 64)</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pPr>
              <a:buFontTx/>
              <a:buChar char="-"/>
            </a:pPr>
            <a:endParaRPr lang="es-AR" dirty="0"/>
          </a:p>
        </p:txBody>
      </p:sp>
    </p:spTree>
    <p:extLst>
      <p:ext uri="{BB962C8B-B14F-4D97-AF65-F5344CB8AC3E}">
        <p14:creationId xmlns:p14="http://schemas.microsoft.com/office/powerpoint/2010/main" val="486325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982133"/>
            <a:ext cx="9601196" cy="1011424"/>
          </a:xfrm>
        </p:spPr>
        <p:txBody>
          <a:bodyPr>
            <a:normAutofit fontScale="90000"/>
          </a:bodyPr>
          <a:lstStyle/>
          <a:p>
            <a:br>
              <a:rPr lang="es-ES" sz="3200" b="1" dirty="0"/>
            </a:br>
            <a:r>
              <a:rPr lang="es-ES" sz="2700" b="1" dirty="0"/>
              <a:t>Lenguaje inclusivo, procesos discursivos, políticas del lenguaje</a:t>
            </a:r>
            <a:br>
              <a:rPr lang="es-ES" sz="3200" b="1" dirty="0"/>
            </a:br>
            <a:endParaRPr lang="pt-BR" sz="3100" dirty="0"/>
          </a:p>
        </p:txBody>
      </p:sp>
      <p:sp>
        <p:nvSpPr>
          <p:cNvPr id="3" name="Marcador de contenido 2"/>
          <p:cNvSpPr>
            <a:spLocks noGrp="1"/>
          </p:cNvSpPr>
          <p:nvPr>
            <p:ph idx="1"/>
          </p:nvPr>
        </p:nvSpPr>
        <p:spPr>
          <a:xfrm>
            <a:off x="1295402" y="2474752"/>
            <a:ext cx="9601196" cy="3637724"/>
          </a:xfrm>
        </p:spPr>
        <p:txBody>
          <a:bodyPr>
            <a:noAutofit/>
          </a:bodyPr>
          <a:lstStyle/>
          <a:p>
            <a:pPr marL="0" indent="0" algn="just">
              <a:buNone/>
            </a:pPr>
            <a:r>
              <a:rPr lang="es-AR"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s-AR" sz="2000" dirty="0">
                <a:effectLst/>
                <a:latin typeface="Times New Roman" panose="02020603050405020304" pitchFamily="18" charset="0"/>
                <a:ea typeface="Calibri" panose="020F0502020204030204" pitchFamily="34" charset="0"/>
                <a:cs typeface="Times New Roman" panose="02020603050405020304" pitchFamily="18" charset="0"/>
              </a:rPr>
              <a:t>6) El pueblo es legislador no sólo de lo justo, sino también de lo bello, de lo verdadero, de lo conveniente. Una academia, es un cuerpo representativo, que ejerce la soberanía de la nación en cuanto a la lengua. El pueblo fija la lengua, como fija la ley; y en este punto, ser independiente, ser soberano, es no recibir su lengua sino de sí propio, como en política, es, no recibir leyes sino de sí propio. Los americanos, pues, que en punto a la legitimidad del estilo invocan a la sanción española, despojan a su patria de una faz de su soberanía: cometen una especie de alta traición. No reconocer la autoridad de los estamentos, y soportar autoridad de la academia, es continuar siendo medio colonos españoles (Alberdi, </a:t>
            </a:r>
            <a:r>
              <a:rPr lang="es-AR" sz="2000" i="1" dirty="0">
                <a:effectLst/>
                <a:latin typeface="Times New Roman" panose="02020603050405020304" pitchFamily="18" charset="0"/>
                <a:ea typeface="Calibri" panose="020F0502020204030204" pitchFamily="34" charset="0"/>
                <a:cs typeface="Times New Roman" panose="02020603050405020304" pitchFamily="18" charset="0"/>
              </a:rPr>
              <a:t>Fragmento preliminar al estudio del Derecho</a:t>
            </a:r>
            <a:r>
              <a:rPr lang="es-AR" sz="2000" dirty="0">
                <a:effectLst/>
                <a:latin typeface="Times New Roman" panose="02020603050405020304" pitchFamily="18" charset="0"/>
                <a:ea typeface="Calibri" panose="020F0502020204030204" pitchFamily="34" charset="0"/>
                <a:cs typeface="Times New Roman" panose="02020603050405020304" pitchFamily="18" charset="0"/>
              </a:rPr>
              <a:t>, 1837 / 1984: 154-155)</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buFont typeface="Wingdings" panose="05000000000000000000" pitchFamily="2" charset="2"/>
              <a:buChar char="v"/>
            </a:pPr>
            <a:endParaRPr lang="pt-BR" sz="2500" dirty="0"/>
          </a:p>
        </p:txBody>
      </p:sp>
    </p:spTree>
    <p:extLst>
      <p:ext uri="{BB962C8B-B14F-4D97-AF65-F5344CB8AC3E}">
        <p14:creationId xmlns:p14="http://schemas.microsoft.com/office/powerpoint/2010/main" val="695122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965657"/>
            <a:ext cx="9601196" cy="1060851"/>
          </a:xfrm>
        </p:spPr>
        <p:txBody>
          <a:bodyPr>
            <a:normAutofit/>
          </a:bodyPr>
          <a:lstStyle/>
          <a:p>
            <a:r>
              <a:rPr lang="es-ES" sz="2400" b="1" dirty="0"/>
              <a:t>Lenguaje inclusivo, procesos discursivos, políticas del lenguaje</a:t>
            </a:r>
            <a:br>
              <a:rPr lang="es-ES" sz="2400" b="1" dirty="0"/>
            </a:br>
            <a:endParaRPr lang="pt-BR" sz="2400" dirty="0"/>
          </a:p>
        </p:txBody>
      </p:sp>
      <p:sp>
        <p:nvSpPr>
          <p:cNvPr id="3" name="Marcador de contenido 2"/>
          <p:cNvSpPr>
            <a:spLocks noGrp="1"/>
          </p:cNvSpPr>
          <p:nvPr>
            <p:ph idx="1"/>
          </p:nvPr>
        </p:nvSpPr>
        <p:spPr>
          <a:xfrm>
            <a:off x="1295402" y="2407640"/>
            <a:ext cx="9601196" cy="3517655"/>
          </a:xfrm>
        </p:spPr>
        <p:txBody>
          <a:bodyPr>
            <a:noAutofit/>
          </a:bodyPr>
          <a:lstStyle/>
          <a:p>
            <a:pPr marL="1064260" indent="0" algn="just">
              <a:lnSpc>
                <a:spcPct val="107000"/>
              </a:lnSpc>
              <a:spcAft>
                <a:spcPts val="800"/>
              </a:spcAft>
              <a:buNone/>
            </a:pP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1064260" indent="0" algn="just">
              <a:lnSpc>
                <a:spcPct val="107000"/>
              </a:lnSpc>
              <a:spcAft>
                <a:spcPts val="800"/>
              </a:spcAft>
              <a:buNone/>
            </a:pPr>
            <a:r>
              <a:rPr lang="es-ES" dirty="0">
                <a:effectLst/>
                <a:latin typeface="Times New Roman" panose="02020603050405020304" pitchFamily="18" charset="0"/>
                <a:ea typeface="Calibri" panose="020F0502020204030204" pitchFamily="34" charset="0"/>
                <a:cs typeface="Times New Roman" panose="02020603050405020304" pitchFamily="18" charset="0"/>
              </a:rPr>
              <a:t>(7) El estarnos esperando que una academia impotente, sin autoridad en España mismo, sin </a:t>
            </a:r>
            <a:r>
              <a:rPr lang="es-ES" dirty="0" err="1">
                <a:effectLst/>
                <a:latin typeface="Times New Roman" panose="02020603050405020304" pitchFamily="18" charset="0"/>
                <a:ea typeface="Calibri" panose="020F0502020204030204" pitchFamily="34" charset="0"/>
                <a:cs typeface="Times New Roman" panose="02020603050405020304" pitchFamily="18" charset="0"/>
              </a:rPr>
              <a:t>prestijio</a:t>
            </a:r>
            <a:r>
              <a:rPr lang="es-ES" dirty="0">
                <a:effectLst/>
                <a:latin typeface="Times New Roman" panose="02020603050405020304" pitchFamily="18" charset="0"/>
                <a:ea typeface="Calibri" panose="020F0502020204030204" pitchFamily="34" charset="0"/>
                <a:cs typeface="Times New Roman" panose="02020603050405020304" pitchFamily="18" charset="0"/>
              </a:rPr>
              <a:t> y aletargada por la conciencia de su propia nulidad, nos dé reglas, que no nos vendrán bien </a:t>
            </a:r>
            <a:r>
              <a:rPr lang="es-ES" dirty="0" err="1">
                <a:effectLst/>
                <a:latin typeface="Times New Roman" panose="02020603050405020304" pitchFamily="18" charset="0"/>
                <a:ea typeface="Calibri" panose="020F0502020204030204" pitchFamily="34" charset="0"/>
                <a:cs typeface="Times New Roman" panose="02020603050405020304" pitchFamily="18" charset="0"/>
              </a:rPr>
              <a:t>despues</a:t>
            </a:r>
            <a:r>
              <a:rPr lang="es-ES" dirty="0">
                <a:effectLst/>
                <a:latin typeface="Times New Roman" panose="02020603050405020304" pitchFamily="18" charset="0"/>
                <a:ea typeface="Calibri" panose="020F0502020204030204" pitchFamily="34" charset="0"/>
                <a:cs typeface="Times New Roman" panose="02020603050405020304" pitchFamily="18" charset="0"/>
              </a:rPr>
              <a:t> de todo, esa </a:t>
            </a:r>
            <a:r>
              <a:rPr lang="es-ES" dirty="0" err="1">
                <a:effectLst/>
                <a:latin typeface="Times New Roman" panose="02020603050405020304" pitchFamily="18" charset="0"/>
                <a:ea typeface="Calibri" panose="020F0502020204030204" pitchFamily="34" charset="0"/>
                <a:cs typeface="Times New Roman" panose="02020603050405020304" pitchFamily="18" charset="0"/>
              </a:rPr>
              <a:t>abyeccion</a:t>
            </a:r>
            <a:r>
              <a:rPr lang="es-ES" dirty="0">
                <a:effectLst/>
                <a:latin typeface="Times New Roman" panose="02020603050405020304" pitchFamily="18" charset="0"/>
                <a:ea typeface="Calibri" panose="020F0502020204030204" pitchFamily="34" charset="0"/>
                <a:cs typeface="Times New Roman" panose="02020603050405020304" pitchFamily="18" charset="0"/>
              </a:rPr>
              <a:t> indigna de naciones que han asumido el rango de tales. (Sarmiento, </a:t>
            </a:r>
            <a:r>
              <a:rPr lang="es-ES" i="1" dirty="0">
                <a:effectLst/>
                <a:latin typeface="Times New Roman" panose="02020603050405020304" pitchFamily="18" charset="0"/>
                <a:ea typeface="Calibri" panose="020F0502020204030204" pitchFamily="34" charset="0"/>
                <a:cs typeface="Times New Roman" panose="02020603050405020304" pitchFamily="18" charset="0"/>
              </a:rPr>
              <a:t>Memoria sobre ortografía americana</a:t>
            </a:r>
            <a:r>
              <a:rPr lang="es-ES" dirty="0">
                <a:effectLst/>
                <a:latin typeface="Times New Roman" panose="02020603050405020304" pitchFamily="18" charset="0"/>
                <a:ea typeface="Calibri" panose="020F0502020204030204" pitchFamily="34" charset="0"/>
                <a:cs typeface="Times New Roman" panose="02020603050405020304" pitchFamily="18" charset="0"/>
              </a:rPr>
              <a:t>, 1843: 25; ortografía original)</a:t>
            </a:r>
            <a:endParaRPr lang="es-A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5511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982133"/>
            <a:ext cx="9601196" cy="1077326"/>
          </a:xfrm>
        </p:spPr>
        <p:txBody>
          <a:bodyPr>
            <a:normAutofit/>
          </a:bodyPr>
          <a:lstStyle/>
          <a:p>
            <a:r>
              <a:rPr lang="es-ES" sz="2700" b="1" dirty="0"/>
              <a:t>Lenguaje inclusivo, procesos discursivos, políticas del lenguaje</a:t>
            </a:r>
            <a:br>
              <a:rPr lang="es-ES" sz="4800" b="1" dirty="0"/>
            </a:br>
            <a:endParaRPr lang="es-AR" sz="2700" dirty="0"/>
          </a:p>
        </p:txBody>
      </p:sp>
      <p:sp>
        <p:nvSpPr>
          <p:cNvPr id="3" name="Marcador de contenido 2"/>
          <p:cNvSpPr>
            <a:spLocks noGrp="1"/>
          </p:cNvSpPr>
          <p:nvPr>
            <p:ph idx="1"/>
          </p:nvPr>
        </p:nvSpPr>
        <p:spPr>
          <a:xfrm>
            <a:off x="1295401" y="2487827"/>
            <a:ext cx="9601196" cy="3388041"/>
          </a:xfrm>
        </p:spPr>
        <p:txBody>
          <a:bodyPr>
            <a:normAutofit/>
          </a:bodyPr>
          <a:lstStyle/>
          <a:p>
            <a:pPr marL="0" indent="0" algn="just">
              <a:buNone/>
            </a:pPr>
            <a:r>
              <a:rPr lang="es-AR" sz="1800">
                <a:effectLst/>
                <a:latin typeface="Times New Roman" panose="02020603050405020304" pitchFamily="18" charset="0"/>
                <a:ea typeface="Calibri" panose="020F0502020204030204" pitchFamily="34" charset="0"/>
                <a:cs typeface="Times New Roman" panose="02020603050405020304" pitchFamily="18" charset="0"/>
              </a:rPr>
              <a:t>(8) Francia </a:t>
            </a:r>
            <a:r>
              <a:rPr lang="es-AR" sz="1800" dirty="0">
                <a:effectLst/>
                <a:latin typeface="Times New Roman" panose="02020603050405020304" pitchFamily="18" charset="0"/>
                <a:ea typeface="Calibri" panose="020F0502020204030204" pitchFamily="34" charset="0"/>
                <a:cs typeface="Times New Roman" panose="02020603050405020304" pitchFamily="18" charset="0"/>
              </a:rPr>
              <a:t>no es más un reino, porque no es más una región donde el rey sea todo y el pueblo nada. Francia no es un imperio, propiamente hablando, porque no está sometida a un emperador, es decir, a un jefe militar que comanda una zona vasta de la región. En fin, Francia no es una República, porque cada voluntad individual, pasando por diversas instancias de representación, no concurre directamente a hacer surgir la voluntad general. (…) ¿Qué es, entonces, Francia? Es necesaria una nueva palabra para expresar una nueva cosa (…). Denominamos reino [</a:t>
            </a:r>
            <a:r>
              <a:rPr lang="es-AR" sz="1800" i="1" dirty="0" err="1">
                <a:effectLst/>
                <a:latin typeface="Times New Roman" panose="02020603050405020304" pitchFamily="18" charset="0"/>
                <a:ea typeface="Calibri" panose="020F0502020204030204" pitchFamily="34" charset="0"/>
                <a:cs typeface="Times New Roman" panose="02020603050405020304" pitchFamily="18" charset="0"/>
              </a:rPr>
              <a:t>royaume</a:t>
            </a:r>
            <a:r>
              <a:rPr lang="es-AR" sz="1800" dirty="0">
                <a:effectLst/>
                <a:latin typeface="Times New Roman" panose="02020603050405020304" pitchFamily="18" charset="0"/>
                <a:ea typeface="Calibri" panose="020F0502020204030204" pitchFamily="34" charset="0"/>
                <a:cs typeface="Times New Roman" panose="02020603050405020304" pitchFamily="18" charset="0"/>
              </a:rPr>
              <a:t>] a la región regida soberanamente por un rey; a la región en la cual solo la ley comanda, yo la denominaría </a:t>
            </a:r>
            <a:r>
              <a:rPr lang="es-AR" sz="1800" dirty="0" err="1">
                <a:effectLst/>
                <a:latin typeface="Times New Roman" panose="02020603050405020304" pitchFamily="18" charset="0"/>
                <a:ea typeface="Calibri" panose="020F0502020204030204" pitchFamily="34" charset="0"/>
                <a:cs typeface="Times New Roman" panose="02020603050405020304" pitchFamily="18" charset="0"/>
              </a:rPr>
              <a:t>leino</a:t>
            </a:r>
            <a:r>
              <a:rPr lang="es-A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AR" sz="1800" i="1" dirty="0" err="1">
                <a:effectLst/>
                <a:latin typeface="Times New Roman" panose="02020603050405020304" pitchFamily="18" charset="0"/>
                <a:ea typeface="Calibri" panose="020F0502020204030204" pitchFamily="34" charset="0"/>
                <a:cs typeface="Times New Roman" panose="02020603050405020304" pitchFamily="18" charset="0"/>
              </a:rPr>
              <a:t>loyaume</a:t>
            </a:r>
            <a:r>
              <a:rPr lang="es-AR" sz="1800" dirty="0">
                <a:effectLst/>
                <a:latin typeface="Times New Roman" panose="02020603050405020304" pitchFamily="18" charset="0"/>
                <a:ea typeface="Calibri" panose="020F0502020204030204" pitchFamily="34" charset="0"/>
                <a:cs typeface="Times New Roman" panose="02020603050405020304" pitchFamily="18" charset="0"/>
              </a:rPr>
              <a:t>]” (citado en </a:t>
            </a:r>
            <a:r>
              <a:rPr lang="es-AR" sz="1800" dirty="0" err="1">
                <a:effectLst/>
                <a:latin typeface="Times New Roman" panose="02020603050405020304" pitchFamily="18" charset="0"/>
                <a:ea typeface="Calibri" panose="020F0502020204030204" pitchFamily="34" charset="0"/>
                <a:cs typeface="Times New Roman" panose="02020603050405020304" pitchFamily="18" charset="0"/>
              </a:rPr>
              <a:t>Schlieben</a:t>
            </a:r>
            <a:r>
              <a:rPr lang="es-AR" sz="1800" dirty="0">
                <a:effectLst/>
                <a:latin typeface="Times New Roman" panose="02020603050405020304" pitchFamily="18" charset="0"/>
                <a:ea typeface="Calibri" panose="020F0502020204030204" pitchFamily="34" charset="0"/>
                <a:cs typeface="Times New Roman" panose="02020603050405020304" pitchFamily="18" charset="0"/>
              </a:rPr>
              <a:t>-Lange, 1996: 10).</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s-AR" sz="3600" dirty="0"/>
          </a:p>
        </p:txBody>
      </p:sp>
    </p:spTree>
    <p:extLst>
      <p:ext uri="{BB962C8B-B14F-4D97-AF65-F5344CB8AC3E}">
        <p14:creationId xmlns:p14="http://schemas.microsoft.com/office/powerpoint/2010/main" val="1694126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982133"/>
            <a:ext cx="9601196" cy="1077326"/>
          </a:xfrm>
        </p:spPr>
        <p:txBody>
          <a:bodyPr>
            <a:normAutofit/>
          </a:bodyPr>
          <a:lstStyle/>
          <a:p>
            <a:r>
              <a:rPr lang="es-ES" sz="2700" b="1" dirty="0"/>
              <a:t>Lenguaje inclusivo, procesos discursivos, políticas del lenguaje</a:t>
            </a:r>
            <a:br>
              <a:rPr lang="es-ES" sz="4800" b="1" dirty="0"/>
            </a:br>
            <a:endParaRPr lang="es-AR" sz="2700" dirty="0"/>
          </a:p>
        </p:txBody>
      </p:sp>
      <p:sp>
        <p:nvSpPr>
          <p:cNvPr id="3" name="Marcador de contenido 2"/>
          <p:cNvSpPr>
            <a:spLocks noGrp="1"/>
          </p:cNvSpPr>
          <p:nvPr>
            <p:ph idx="1"/>
          </p:nvPr>
        </p:nvSpPr>
        <p:spPr>
          <a:xfrm>
            <a:off x="1295401" y="2487827"/>
            <a:ext cx="9601196" cy="3388041"/>
          </a:xfrm>
        </p:spPr>
        <p:txBody>
          <a:bodyPr>
            <a:normAutofit/>
          </a:bodyPr>
          <a:lstStyle/>
          <a:p>
            <a:pPr marL="0" indent="0" algn="just">
              <a:buNone/>
            </a:pPr>
            <a:r>
              <a:rPr lang="es-AR" sz="1800" dirty="0">
                <a:effectLst/>
                <a:latin typeface="Times New Roman" panose="02020603050405020304" pitchFamily="18" charset="0"/>
                <a:ea typeface="Calibri" panose="020F0502020204030204" pitchFamily="34" charset="0"/>
                <a:cs typeface="Times New Roman" panose="02020603050405020304" pitchFamily="18" charset="0"/>
              </a:rPr>
              <a:t>(9) </a:t>
            </a:r>
            <a:r>
              <a:rPr lang="es-AR" sz="1800" dirty="0">
                <a:latin typeface="Times New Roman" panose="02020603050405020304" pitchFamily="18" charset="0"/>
                <a:cs typeface="Times New Roman" panose="02020603050405020304" pitchFamily="18" charset="0"/>
              </a:rPr>
              <a:t>La lengua es fundamental para la integración de la cultura nacional. ¿Qué se entiende por esto? No es que pretendamos crear o tener un idioma argentino pero sí no depender de nadie en materia idiomática. Existen en nuestro país y en nuestro Pueblo palabras nuevas, nuestras, que no figuran en los diccionarios que nosotros consideramos como oficiales de nuestra lengua. La palabra “Justicialismo”, por ejemplo, definida y expuesta por primera vez por el general Perón el 1º de mayo de 1947 en este mismo recinto, que importa toda una definición de una nueva cultura en el mundo, no ha sido todavía incorporada al diccionario de la Real Academia Española. (…) Así como nosotros manejamos la moneda del Banco Central, tenemos derecho a manejar nuestras palabras con nuestra propia Academia Nacional de la Lengua. (Presentación del Segundo Plan Quinquenal en el Congreso, 1952) </a:t>
            </a:r>
          </a:p>
          <a:p>
            <a:pPr marL="0" indent="0" algn="just">
              <a:buNone/>
            </a:pPr>
            <a:endParaRPr lang="es-AR" sz="3600" dirty="0"/>
          </a:p>
        </p:txBody>
      </p:sp>
    </p:spTree>
    <p:extLst>
      <p:ext uri="{BB962C8B-B14F-4D97-AF65-F5344CB8AC3E}">
        <p14:creationId xmlns:p14="http://schemas.microsoft.com/office/powerpoint/2010/main" val="1762983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982133"/>
            <a:ext cx="9601196" cy="1077326"/>
          </a:xfrm>
        </p:spPr>
        <p:txBody>
          <a:bodyPr>
            <a:normAutofit/>
          </a:bodyPr>
          <a:lstStyle/>
          <a:p>
            <a:r>
              <a:rPr lang="es-ES" sz="2700" b="1" dirty="0"/>
              <a:t>Lenguaje inclusivo, procesos discursivos, políticas del lenguaje</a:t>
            </a:r>
            <a:br>
              <a:rPr lang="es-ES" sz="4800" b="1" dirty="0"/>
            </a:br>
            <a:endParaRPr lang="es-AR" sz="2700" dirty="0"/>
          </a:p>
        </p:txBody>
      </p:sp>
      <p:sp>
        <p:nvSpPr>
          <p:cNvPr id="3" name="Marcador de contenido 2"/>
          <p:cNvSpPr>
            <a:spLocks noGrp="1"/>
          </p:cNvSpPr>
          <p:nvPr>
            <p:ph idx="1"/>
          </p:nvPr>
        </p:nvSpPr>
        <p:spPr>
          <a:xfrm>
            <a:off x="1295401" y="2487827"/>
            <a:ext cx="9601196" cy="3388041"/>
          </a:xfrm>
        </p:spPr>
        <p:txBody>
          <a:bodyPr>
            <a:normAutofit/>
          </a:bodyPr>
          <a:lstStyle/>
          <a:p>
            <a:pPr marL="0" indent="0" algn="just">
              <a:buNone/>
            </a:pPr>
            <a:r>
              <a:rPr lang="es-AR" dirty="0">
                <a:effectLst/>
                <a:latin typeface="Times New Roman" panose="02020603050405020304" pitchFamily="18" charset="0"/>
                <a:ea typeface="Calibri" panose="020F0502020204030204" pitchFamily="34" charset="0"/>
                <a:cs typeface="Times New Roman" panose="02020603050405020304" pitchFamily="18" charset="0"/>
              </a:rPr>
              <a:t>(10) </a:t>
            </a:r>
            <a:r>
              <a:rPr lang="es-AR" dirty="0">
                <a:latin typeface="Times New Roman" panose="02020603050405020304" pitchFamily="18" charset="0"/>
                <a:cs typeface="Times New Roman" panose="02020603050405020304" pitchFamily="18" charset="0"/>
              </a:rPr>
              <a:t>Como el idioma es uno de los elementos primarios de la unidad nacional, el Gobierno ha decidido romper los viejos moldes de un academicismo arcaico, que mantiene sujeto a leyes y prejuicios vetustos un instrumento expresivo tan vital y necesariamente flexible como lo es el idioma nacional. De ahí la creación de la Academia Nacional de la Lengua, que deberá preparar el diccionario nacional, incluyendo en él las voces propias de las distintas regiones argentinas, típicas del lenguaje popular cotidiano.  (</a:t>
            </a:r>
            <a:r>
              <a:rPr lang="es-AR" i="1" dirty="0">
                <a:latin typeface="Times New Roman" panose="02020603050405020304" pitchFamily="18" charset="0"/>
                <a:cs typeface="Times New Roman" panose="02020603050405020304" pitchFamily="18" charset="0"/>
              </a:rPr>
              <a:t>Manual Práctico del 2° Plan Quinquenal</a:t>
            </a:r>
            <a:r>
              <a:rPr lang="es-AR" dirty="0">
                <a:latin typeface="Times New Roman" panose="02020603050405020304" pitchFamily="18" charset="0"/>
                <a:cs typeface="Times New Roman" panose="02020603050405020304" pitchFamily="18" charset="0"/>
              </a:rPr>
              <a:t>, 1953: 81-87)</a:t>
            </a:r>
          </a:p>
          <a:p>
            <a:pPr marL="0" indent="0" algn="just">
              <a:buNone/>
            </a:pPr>
            <a:endParaRPr lang="es-AR" sz="3600" dirty="0"/>
          </a:p>
        </p:txBody>
      </p:sp>
    </p:spTree>
    <p:extLst>
      <p:ext uri="{BB962C8B-B14F-4D97-AF65-F5344CB8AC3E}">
        <p14:creationId xmlns:p14="http://schemas.microsoft.com/office/powerpoint/2010/main" val="428793319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555</TotalTime>
  <Words>1708</Words>
  <Application>Microsoft Office PowerPoint</Application>
  <PresentationFormat>Panorámica</PresentationFormat>
  <Paragraphs>42</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Arial</vt:lpstr>
      <vt:lpstr>Calibri</vt:lpstr>
      <vt:lpstr>Garamond</vt:lpstr>
      <vt:lpstr>Times New Roman</vt:lpstr>
      <vt:lpstr>Wingdings</vt:lpstr>
      <vt:lpstr>Orgánico</vt:lpstr>
      <vt:lpstr>                Taller “Uso de lenguaje inclusivo en la escritura académica”  Lenguaje inclusivo, procesos discursivos, políticas del lenguaje </vt:lpstr>
      <vt:lpstr>Lenguaje inclusivo, procesos discursivos, políticas del lenguaje </vt:lpstr>
      <vt:lpstr>Lenguaje inclusivo, procesos discursivos, políticas del lenguaje </vt:lpstr>
      <vt:lpstr>Lenguaje inclusivo, procesos discursivos, políticas del lenguaje </vt:lpstr>
      <vt:lpstr> Lenguaje inclusivo, procesos discursivos, políticas del lenguaje </vt:lpstr>
      <vt:lpstr>Lenguaje inclusivo, procesos discursivos, políticas del lenguaje </vt:lpstr>
      <vt:lpstr>Lenguaje inclusivo, procesos discursivos, políticas del lenguaje </vt:lpstr>
      <vt:lpstr>Lenguaje inclusivo, procesos discursivos, políticas del lenguaje </vt:lpstr>
      <vt:lpstr>Lenguaje inclusivo, procesos discursivos, políticas del lenguaje </vt:lpstr>
      <vt:lpstr>Lenguaje inclusivo, procesos discursivos, políticas del lenguaje </vt:lpstr>
      <vt:lpstr>Lenguaje inclusivo, procesos discursivos, políticas del lenguaje </vt:lpstr>
      <vt:lpstr>Lenguaje inclusivo, procesos discursivos, políticas del lenguaje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Arquivos da escrita.</dc:title>
  <dc:creator>Usuario</dc:creator>
  <cp:lastModifiedBy>Mara Glozman</cp:lastModifiedBy>
  <cp:revision>89</cp:revision>
  <dcterms:created xsi:type="dcterms:W3CDTF">2018-09-21T18:38:56Z</dcterms:created>
  <dcterms:modified xsi:type="dcterms:W3CDTF">2020-08-24T20:46:31Z</dcterms:modified>
</cp:coreProperties>
</file>