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56" r:id="rId3"/>
    <p:sldId id="279" r:id="rId4"/>
    <p:sldId id="278" r:id="rId5"/>
    <p:sldId id="259" r:id="rId6"/>
    <p:sldId id="260" r:id="rId7"/>
    <p:sldId id="261" r:id="rId8"/>
    <p:sldId id="266" r:id="rId9"/>
    <p:sldId id="267" r:id="rId10"/>
    <p:sldId id="268" r:id="rId11"/>
    <p:sldId id="263" r:id="rId12"/>
    <p:sldId id="262" r:id="rId13"/>
    <p:sldId id="264" r:id="rId14"/>
    <p:sldId id="269" r:id="rId15"/>
    <p:sldId id="270" r:id="rId16"/>
    <p:sldId id="271" r:id="rId17"/>
    <p:sldId id="280" r:id="rId18"/>
    <p:sldId id="273" r:id="rId19"/>
    <p:sldId id="265" r:id="rId20"/>
    <p:sldId id="275" r:id="rId21"/>
    <p:sldId id="274" r:id="rId22"/>
    <p:sldId id="276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58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376" autoAdjust="0"/>
    <p:restoredTop sz="94516" autoAdjust="0"/>
  </p:normalViewPr>
  <p:slideViewPr>
    <p:cSldViewPr>
      <p:cViewPr>
        <p:scale>
          <a:sx n="75" d="100"/>
          <a:sy n="75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4CB3F1-F79A-4E74-A4FC-BD2C0E6B26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47D0D-82B1-446F-9735-9E740C8DB3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75F4-9F79-43C2-BB87-923D99365F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8D0A-F004-4658-A6E4-C86DAA68F2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25C4-F3A3-48FE-82B1-F48440204C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A6B1-4240-4746-9A62-7EE66085C1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8925-FBD9-4DBD-A142-3687B2EA54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4955-A6B6-4FD1-A3EC-E2AA86CE6B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9D938-C9D8-49FD-BB87-F7C8CCE066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3C1EB-9C9E-4030-8AF3-3D52F93B1D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846B-29C7-44FF-88BD-042771AE5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5C96-CB43-41A3-BBCA-42BCCAD152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6870CA-2845-4E20-B8F8-1608529B78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0" y="227647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latin typeface="Tahoma" pitchFamily="34" charset="0"/>
              </a:rPr>
              <a:t>Guía de ayuda para la carga online de la Solicitud 2011 del Programa de Incentivos</a:t>
            </a:r>
          </a:p>
          <a:p>
            <a:pPr algn="ctr"/>
            <a:r>
              <a:rPr lang="es-ES" sz="2400" b="1">
                <a:latin typeface="Tahoma" pitchFamily="34" charset="0"/>
              </a:rPr>
              <a:t>Para Docentes – Investigadores</a:t>
            </a:r>
          </a:p>
          <a:p>
            <a:pPr algn="ctr"/>
            <a:endParaRPr lang="es-ES"/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095750" y="6237288"/>
            <a:ext cx="504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Elaborado por la Oficina de Incentivos - 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3113088" y="5681663"/>
            <a:ext cx="180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5003800" y="4797425"/>
            <a:ext cx="2392363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400">
                <a:latin typeface="Tahoma" pitchFamily="34" charset="0"/>
              </a:rPr>
              <a:t>Seleccione el título obtenido</a:t>
            </a:r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 flipH="1" flipV="1">
            <a:off x="4356100" y="4437063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731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1908175" y="5157788"/>
            <a:ext cx="5810250" cy="739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400">
                <a:latin typeface="Tahoma" pitchFamily="34" charset="0"/>
              </a:rPr>
              <a:t>A efectos del Manual de Procedimientos, son autoridades las personas que revisten los siguientes cargos</a:t>
            </a:r>
          </a:p>
          <a:p>
            <a:pPr algn="ctr"/>
            <a:r>
              <a:rPr lang="es-ES" sz="1400">
                <a:latin typeface="Tahoma" pitchFamily="34" charset="0"/>
              </a:rPr>
              <a:t>RECTOR, VICERRECTOR, DECANO, VICEDECANO y SECRETARIO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planill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4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12"/>
          <p:cNvSpPr txBox="1">
            <a:spLocks noChangeArrowheads="1"/>
          </p:cNvSpPr>
          <p:nvPr/>
        </p:nvSpPr>
        <p:spPr bwMode="auto">
          <a:xfrm>
            <a:off x="3779838" y="3573463"/>
            <a:ext cx="5132387" cy="649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En caso de no corresponder la información de dedicación, solicitamos</a:t>
            </a:r>
          </a:p>
          <a:p>
            <a:r>
              <a:rPr lang="es-ES" sz="1200">
                <a:latin typeface="Tahoma" pitchFamily="34" charset="0"/>
              </a:rPr>
              <a:t>Haga las aclaraciones pertinentes en la solicitud impresa, SIN ADJUNTAR NOTAS.  </a:t>
            </a:r>
          </a:p>
        </p:txBody>
      </p:sp>
      <p:sp>
        <p:nvSpPr>
          <p:cNvPr id="25603" name="Text Box 13"/>
          <p:cNvSpPr txBox="1">
            <a:spLocks noChangeArrowheads="1"/>
          </p:cNvSpPr>
          <p:nvPr/>
        </p:nvSpPr>
        <p:spPr bwMode="auto">
          <a:xfrm>
            <a:off x="4716463" y="5084763"/>
            <a:ext cx="4160837" cy="6492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En caso de no hallar en la tabla el departamento docente, por favor, aclárelo en la solicitud impresa, SIN ADJUNTAR NOTA.  </a:t>
            </a:r>
          </a:p>
        </p:txBody>
      </p:sp>
      <p:sp>
        <p:nvSpPr>
          <p:cNvPr id="25604" name="Line 14"/>
          <p:cNvSpPr>
            <a:spLocks noChangeShapeType="1"/>
          </p:cNvSpPr>
          <p:nvPr/>
        </p:nvSpPr>
        <p:spPr bwMode="auto">
          <a:xfrm flipV="1">
            <a:off x="3635375" y="5734050"/>
            <a:ext cx="14414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0" y="5373688"/>
            <a:ext cx="8851900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/>
            <a:r>
              <a:rPr lang="es-ES" sz="1400">
                <a:latin typeface="Tahoma" pitchFamily="34" charset="0"/>
              </a:rPr>
              <a:t>En esta pantalla ud. deberá declarar los cursos de grado y posgrado que dicta o dictó durante el 2011. </a:t>
            </a:r>
          </a:p>
          <a:p>
            <a:pPr algn="just"/>
            <a:r>
              <a:rPr lang="es-ES" sz="1400">
                <a:latin typeface="Tahoma" pitchFamily="34" charset="0"/>
              </a:rPr>
              <a:t>En caso de no encontrar los datos cargados en la próxima diapositiva la indicaremos el procedimiento a seguir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5580063" y="4652963"/>
            <a:ext cx="3009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/>
              <a:t>Click en la tecla seleccionar</a:t>
            </a:r>
          </a:p>
        </p:txBody>
      </p:sp>
      <p:sp>
        <p:nvSpPr>
          <p:cNvPr id="27651" name="Line 9"/>
          <p:cNvSpPr>
            <a:spLocks noChangeShapeType="1"/>
          </p:cNvSpPr>
          <p:nvPr/>
        </p:nvSpPr>
        <p:spPr bwMode="auto">
          <a:xfrm flipH="1" flipV="1">
            <a:off x="5651500" y="4437063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2411413" y="3573463"/>
            <a:ext cx="3013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En esta pantalla digite las primeras letras </a:t>
            </a:r>
          </a:p>
          <a:p>
            <a:pPr algn="ctr"/>
            <a:r>
              <a:rPr lang="es-ES" sz="1200">
                <a:latin typeface="Tahoma" pitchFamily="34" charset="0"/>
              </a:rPr>
              <a:t>del nombre del curso y oprima filtrar</a:t>
            </a:r>
          </a:p>
        </p:txBody>
      </p:sp>
      <p:sp>
        <p:nvSpPr>
          <p:cNvPr id="28675" name="Line 10"/>
          <p:cNvSpPr>
            <a:spLocks noChangeShapeType="1"/>
          </p:cNvSpPr>
          <p:nvPr/>
        </p:nvSpPr>
        <p:spPr bwMode="auto">
          <a:xfrm flipV="1">
            <a:off x="5076825" y="3213100"/>
            <a:ext cx="13668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 flipH="1" flipV="1">
            <a:off x="1979613" y="3213100"/>
            <a:ext cx="14398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7"/>
          <p:cNvSpPr>
            <a:spLocks noChangeShapeType="1"/>
          </p:cNvSpPr>
          <p:nvPr/>
        </p:nvSpPr>
        <p:spPr bwMode="auto">
          <a:xfrm flipH="1" flipV="1">
            <a:off x="250825" y="4797425"/>
            <a:ext cx="2174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  <p:pic>
        <p:nvPicPr>
          <p:cNvPr id="2969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3132138" y="3284538"/>
            <a:ext cx="5789612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Seleccione la materia que corresponda a la dictada por ud. teniendo </a:t>
            </a:r>
          </a:p>
          <a:p>
            <a:pPr algn="ctr"/>
            <a:r>
              <a:rPr lang="es-ES" sz="1200">
                <a:latin typeface="Tahoma" pitchFamily="34" charset="0"/>
              </a:rPr>
              <a:t>en cuenta que los códigos de identificación de cada una han sido modificados</a:t>
            </a:r>
          </a:p>
          <a:p>
            <a:pPr algn="ctr"/>
            <a:r>
              <a:rPr lang="es-ES" sz="1200">
                <a:latin typeface="Tahoma" pitchFamily="34" charset="0"/>
              </a:rPr>
              <a:t> para permitir una mayor rapidez en la selección. El listado con los nuevos códigos </a:t>
            </a:r>
          </a:p>
          <a:p>
            <a:pPr algn="ctr"/>
            <a:r>
              <a:rPr lang="es-ES" sz="1200">
                <a:latin typeface="Tahoma" pitchFamily="34" charset="0"/>
              </a:rPr>
              <a:t>se encuentra disponible en la página web.</a:t>
            </a:r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406400" y="5237163"/>
            <a:ext cx="3378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La dos primeras letras del código corresponden</a:t>
            </a:r>
          </a:p>
          <a:p>
            <a:pPr algn="ctr"/>
            <a:r>
              <a:rPr lang="es-ES" sz="1200">
                <a:latin typeface="Tahoma" pitchFamily="34" charset="0"/>
              </a:rPr>
              <a:t> a la Unidad Académica donde se dicta</a:t>
            </a:r>
          </a:p>
        </p:txBody>
      </p:sp>
      <p:sp>
        <p:nvSpPr>
          <p:cNvPr id="29701" name="Line 13"/>
          <p:cNvSpPr>
            <a:spLocks noChangeShapeType="1"/>
          </p:cNvSpPr>
          <p:nvPr/>
        </p:nvSpPr>
        <p:spPr bwMode="auto">
          <a:xfrm flipH="1" flipV="1">
            <a:off x="468313" y="4941888"/>
            <a:ext cx="5032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2987675" y="5734050"/>
            <a:ext cx="498475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Debe completar la cantidad de horas y semanas en que dicta las clases</a:t>
            </a:r>
          </a:p>
        </p:txBody>
      </p:sp>
      <p:sp>
        <p:nvSpPr>
          <p:cNvPr id="30723" name="AutoShape 6"/>
          <p:cNvSpPr>
            <a:spLocks/>
          </p:cNvSpPr>
          <p:nvPr/>
        </p:nvSpPr>
        <p:spPr bwMode="auto">
          <a:xfrm>
            <a:off x="2843213" y="5661025"/>
            <a:ext cx="73025" cy="503238"/>
          </a:xfrm>
          <a:prstGeom prst="rightBrace">
            <a:avLst>
              <a:gd name="adj1" fmla="val 574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11"/>
          <p:cNvSpPr>
            <a:spLocks noChangeShapeType="1"/>
          </p:cNvSpPr>
          <p:nvPr/>
        </p:nvSpPr>
        <p:spPr bwMode="auto">
          <a:xfrm flipV="1">
            <a:off x="4284663" y="48688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  <p:pic>
        <p:nvPicPr>
          <p:cNvPr id="3174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3"/>
          <p:cNvSpPr>
            <a:spLocks noChangeArrowheads="1"/>
          </p:cNvSpPr>
          <p:nvPr/>
        </p:nvSpPr>
        <p:spPr bwMode="auto">
          <a:xfrm>
            <a:off x="5003800" y="3573463"/>
            <a:ext cx="3740150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El tipo de curso PREGRADO es equivalente a GRADO</a:t>
            </a:r>
          </a:p>
        </p:txBody>
      </p:sp>
      <p:sp>
        <p:nvSpPr>
          <p:cNvPr id="31748" name="Line 14"/>
          <p:cNvSpPr>
            <a:spLocks noChangeShapeType="1"/>
          </p:cNvSpPr>
          <p:nvPr/>
        </p:nvSpPr>
        <p:spPr bwMode="auto">
          <a:xfrm flipH="1">
            <a:off x="5651500" y="3933825"/>
            <a:ext cx="504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2700338" y="5589588"/>
            <a:ext cx="4046537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Recuerde que para poder percibir incentivos</a:t>
            </a:r>
          </a:p>
          <a:p>
            <a:pPr algn="ctr"/>
            <a:r>
              <a:rPr lang="es-ES" sz="1200">
                <a:latin typeface="Tahoma" pitchFamily="34" charset="0"/>
              </a:rPr>
              <a:t>deberá dictar clases por un mínimo de 120 horas en total</a:t>
            </a:r>
          </a:p>
        </p:txBody>
      </p:sp>
      <p:sp>
        <p:nvSpPr>
          <p:cNvPr id="31750" name="AutoShape 16"/>
          <p:cNvSpPr>
            <a:spLocks/>
          </p:cNvSpPr>
          <p:nvPr/>
        </p:nvSpPr>
        <p:spPr bwMode="auto">
          <a:xfrm flipV="1">
            <a:off x="4572000" y="4508500"/>
            <a:ext cx="71438" cy="720725"/>
          </a:xfrm>
          <a:prstGeom prst="leftBrace">
            <a:avLst>
              <a:gd name="adj1" fmla="val 840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8"/>
          <p:cNvSpPr>
            <a:spLocks/>
          </p:cNvSpPr>
          <p:nvPr/>
        </p:nvSpPr>
        <p:spPr bwMode="auto">
          <a:xfrm flipV="1">
            <a:off x="4572000" y="4437063"/>
            <a:ext cx="71438" cy="720725"/>
          </a:xfrm>
          <a:prstGeom prst="leftBrace">
            <a:avLst>
              <a:gd name="adj1" fmla="val 840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pic>
        <p:nvPicPr>
          <p:cNvPr id="327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4427538" y="3284538"/>
            <a:ext cx="3681412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Para poder seleccionar el proyecto por el cual</a:t>
            </a:r>
          </a:p>
          <a:p>
            <a:r>
              <a:rPr lang="es-ES" sz="1200">
                <a:latin typeface="Tahoma" pitchFamily="34" charset="0"/>
              </a:rPr>
              <a:t>pretende cobrar deberá seleccionar el link modificar</a:t>
            </a:r>
          </a:p>
        </p:txBody>
      </p:sp>
      <p:sp>
        <p:nvSpPr>
          <p:cNvPr id="32773" name="Line 12"/>
          <p:cNvSpPr>
            <a:spLocks noChangeShapeType="1"/>
          </p:cNvSpPr>
          <p:nvPr/>
        </p:nvSpPr>
        <p:spPr bwMode="auto">
          <a:xfrm flipH="1">
            <a:off x="7092950" y="3716338"/>
            <a:ext cx="3587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269875"/>
            <a:ext cx="8437562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Line 5"/>
          <p:cNvSpPr>
            <a:spLocks noChangeShapeType="1"/>
          </p:cNvSpPr>
          <p:nvPr/>
        </p:nvSpPr>
        <p:spPr bwMode="auto">
          <a:xfrm flipV="1">
            <a:off x="3492500" y="3068638"/>
            <a:ext cx="7191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211638" y="2781300"/>
            <a:ext cx="25923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>
                <a:latin typeface="Tahoma" pitchFamily="34" charset="0"/>
              </a:rPr>
              <a:t>El campo no puede ser modificado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5003800" y="3429000"/>
            <a:ext cx="396081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>
                <a:latin typeface="Tahoma" pitchFamily="34" charset="0"/>
              </a:rPr>
              <a:t>Recuerdo NO poner espacios ni 0 delante de los números</a:t>
            </a:r>
          </a:p>
        </p:txBody>
      </p:sp>
      <p:sp>
        <p:nvSpPr>
          <p:cNvPr id="15365" name="Line 10"/>
          <p:cNvSpPr>
            <a:spLocks noChangeShapeType="1"/>
          </p:cNvSpPr>
          <p:nvPr/>
        </p:nvSpPr>
        <p:spPr bwMode="auto">
          <a:xfrm flipV="1">
            <a:off x="4067175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66" name="Line 11"/>
          <p:cNvSpPr>
            <a:spLocks noChangeShapeType="1"/>
          </p:cNvSpPr>
          <p:nvPr/>
        </p:nvSpPr>
        <p:spPr bwMode="auto">
          <a:xfrm>
            <a:off x="3563938" y="4005263"/>
            <a:ext cx="12954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4859338" y="4292600"/>
            <a:ext cx="37084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>
                <a:latin typeface="Tahoma" pitchFamily="34" charset="0"/>
              </a:rPr>
              <a:t>Usuario y contraseña son CREADOS POR UD. </a:t>
            </a:r>
          </a:p>
          <a:p>
            <a:pPr algn="ctr"/>
            <a:r>
              <a:rPr lang="es-ES" sz="1200">
                <a:latin typeface="Tahoma" pitchFamily="34" charset="0"/>
              </a:rPr>
              <a:t>Recomendamos guardar en un sitio seguro estos datos,</a:t>
            </a:r>
          </a:p>
          <a:p>
            <a:pPr algn="ctr"/>
            <a:r>
              <a:rPr lang="es-ES" sz="1200">
                <a:latin typeface="Tahoma" pitchFamily="34" charset="0"/>
              </a:rPr>
              <a:t> serán de utilidad durante toda la carga de la solicitud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3708400" y="5013325"/>
            <a:ext cx="51308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400" b="1">
                <a:latin typeface="Tahoma" pitchFamily="34" charset="0"/>
              </a:rPr>
              <a:t>Los proyectos habilitados para percibir incentivos</a:t>
            </a:r>
          </a:p>
          <a:p>
            <a:pPr algn="ctr"/>
            <a:r>
              <a:rPr lang="es-ES" sz="1400" b="1">
                <a:latin typeface="Tahoma" pitchFamily="34" charset="0"/>
              </a:rPr>
              <a:t> son aquellos cuyos directores son categoría I, II o III</a:t>
            </a:r>
          </a:p>
          <a:p>
            <a:pPr algn="ctr"/>
            <a:endParaRPr lang="es-ES" sz="1400" b="1">
              <a:latin typeface="Tahoma" pitchFamily="34" charset="0"/>
            </a:endParaRPr>
          </a:p>
        </p:txBody>
      </p:sp>
      <p:sp>
        <p:nvSpPr>
          <p:cNvPr id="33795" name="Rectangle 10"/>
          <p:cNvSpPr>
            <a:spLocks noChangeArrowheads="1"/>
          </p:cNvSpPr>
          <p:nvPr/>
        </p:nvSpPr>
        <p:spPr bwMode="auto">
          <a:xfrm>
            <a:off x="4211638" y="2997200"/>
            <a:ext cx="4422775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400" b="1">
                <a:latin typeface="Tahoma" pitchFamily="34" charset="0"/>
              </a:rPr>
              <a:t>Los proyectos corresponden a la Programación </a:t>
            </a:r>
          </a:p>
          <a:p>
            <a:pPr algn="ctr"/>
            <a:r>
              <a:rPr lang="es-ES" sz="1400" b="1">
                <a:latin typeface="Tahoma" pitchFamily="34" charset="0"/>
              </a:rPr>
              <a:t>UBACYT 2008-2010 2010-2012 y 2011-2014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395288" y="5905500"/>
            <a:ext cx="8356600" cy="952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es-ES" sz="1400">
                <a:latin typeface="Tahoma" pitchFamily="34" charset="0"/>
              </a:rPr>
              <a:t>Recuerde que también son acreditados por los proyectos ANPCYT y CONICET. En estos casos deberá anexar la certificación que acredite el proyecto, así como los datos básicos (título, director, DNI y categoría, código de proyecto,Fecha de inicio y finalización del proyecto)</a:t>
            </a:r>
          </a:p>
          <a:p>
            <a:pPr algn="ctr"/>
            <a:endParaRPr lang="es-ES" sz="1400">
              <a:latin typeface="Tahoma" pitchFamily="34" charset="0"/>
            </a:endParaRPr>
          </a:p>
        </p:txBody>
      </p:sp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1366838" y="1844675"/>
            <a:ext cx="7777162" cy="1165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s-ES" sz="1400">
                <a:latin typeface="Tahoma" pitchFamily="34" charset="0"/>
              </a:rPr>
              <a:t>En caso de presentar un proyecto de otra Universidad Nacional, recuerde que debe verificar</a:t>
            </a:r>
          </a:p>
          <a:p>
            <a:r>
              <a:rPr lang="es-ES" sz="1400">
                <a:latin typeface="Tahoma" pitchFamily="34" charset="0"/>
              </a:rPr>
              <a:t>que exista un convenio marco previo entre ambas universidades para que este proyecto </a:t>
            </a:r>
          </a:p>
          <a:p>
            <a:r>
              <a:rPr lang="es-ES" sz="1400">
                <a:latin typeface="Tahoma" pitchFamily="34" charset="0"/>
              </a:rPr>
              <a:t>sea válido, debiendo anexar la documentación que prueba la acreditación del mismo y los datos básicos (título, director, DNI y categoría, código de proyecto, fecha de inicio y finalización del proyecto)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5" descr="planill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16"/>
          <p:cNvSpPr>
            <a:spLocks noChangeArrowheads="1"/>
          </p:cNvSpPr>
          <p:nvPr/>
        </p:nvSpPr>
        <p:spPr bwMode="auto">
          <a:xfrm>
            <a:off x="468313" y="5661025"/>
            <a:ext cx="4648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Una vez concluida la carga, podrá ver la VISTA PRELIMINAR y </a:t>
            </a:r>
          </a:p>
          <a:p>
            <a:pPr algn="ctr"/>
            <a:r>
              <a:rPr lang="es-ES" sz="1200">
                <a:latin typeface="Tahoma" pitchFamily="34" charset="0"/>
              </a:rPr>
              <a:t>realizar una impresión para hacer los controles y evitar los errores</a:t>
            </a:r>
          </a:p>
        </p:txBody>
      </p:sp>
      <p:sp>
        <p:nvSpPr>
          <p:cNvPr id="35843" name="Line 17"/>
          <p:cNvSpPr>
            <a:spLocks noChangeShapeType="1"/>
          </p:cNvSpPr>
          <p:nvPr/>
        </p:nvSpPr>
        <p:spPr bwMode="auto">
          <a:xfrm>
            <a:off x="5148263" y="4508500"/>
            <a:ext cx="1800225" cy="137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5844" name="Line 18"/>
          <p:cNvSpPr>
            <a:spLocks noChangeShapeType="1"/>
          </p:cNvSpPr>
          <p:nvPr/>
        </p:nvSpPr>
        <p:spPr bwMode="auto">
          <a:xfrm>
            <a:off x="5219700" y="573246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35845" name="Rectangle 19"/>
          <p:cNvSpPr>
            <a:spLocks noChangeArrowheads="1"/>
          </p:cNvSpPr>
          <p:nvPr/>
        </p:nvSpPr>
        <p:spPr bwMode="auto">
          <a:xfrm>
            <a:off x="395288" y="4292600"/>
            <a:ext cx="48260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Recuerde que la impresión preliminar NO ES VALIDA para presentar </a:t>
            </a:r>
          </a:p>
          <a:p>
            <a:pPr algn="ctr"/>
            <a:r>
              <a:rPr lang="es-ES" sz="1200">
                <a:latin typeface="Tahoma" pitchFamily="34" charset="0"/>
              </a:rPr>
              <a:t>y que la impresión definitiva BLOQUEA el acceso a la ficha. </a:t>
            </a:r>
          </a:p>
          <a:p>
            <a:pPr algn="ctr"/>
            <a:r>
              <a:rPr lang="es-ES" sz="1200">
                <a:latin typeface="Tahoma" pitchFamily="34" charset="0"/>
              </a:rPr>
              <a:t>Por lo tanto, recomendamos chequear detenidamente </a:t>
            </a:r>
          </a:p>
          <a:p>
            <a:pPr algn="ctr"/>
            <a:r>
              <a:rPr lang="es-ES" sz="1200">
                <a:latin typeface="Tahoma" pitchFamily="34" charset="0"/>
              </a:rPr>
              <a:t>los datos antes de dar la orden de hacer impresión definitiva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19"/>
          <p:cNvSpPr>
            <a:spLocks noChangeArrowheads="1"/>
          </p:cNvSpPr>
          <p:nvPr/>
        </p:nvSpPr>
        <p:spPr bwMode="auto">
          <a:xfrm>
            <a:off x="2339975" y="4076700"/>
            <a:ext cx="5138738" cy="833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En esta oportunidad se incorpora la opción ENVIO DEFINITIVO, Ud. </a:t>
            </a:r>
          </a:p>
          <a:p>
            <a:pPr algn="ctr"/>
            <a:r>
              <a:rPr lang="es-ES" sz="1200">
                <a:latin typeface="Tahoma" pitchFamily="34" charset="0"/>
              </a:rPr>
              <a:t>deberá pulsar sobre la etiqueta y a continuación recibirá en la casilla de</a:t>
            </a:r>
          </a:p>
          <a:p>
            <a:pPr algn="ctr"/>
            <a:r>
              <a:rPr lang="es-ES" sz="1200">
                <a:latin typeface="Tahoma" pitchFamily="34" charset="0"/>
              </a:rPr>
              <a:t>correo declarada oportunamente un archivo .pdf  el que deberá imprimir</a:t>
            </a:r>
          </a:p>
          <a:p>
            <a:pPr algn="ctr"/>
            <a:r>
              <a:rPr lang="es-ES" sz="1200">
                <a:latin typeface="Tahoma" pitchFamily="34" charset="0"/>
              </a:rPr>
              <a:t>para hacer su presentación ante la Unidad Académica</a:t>
            </a:r>
          </a:p>
        </p:txBody>
      </p:sp>
      <p:sp>
        <p:nvSpPr>
          <p:cNvPr id="36867" name="Line 17"/>
          <p:cNvSpPr>
            <a:spLocks noChangeShapeType="1"/>
          </p:cNvSpPr>
          <p:nvPr/>
        </p:nvSpPr>
        <p:spPr bwMode="auto">
          <a:xfrm>
            <a:off x="6732588" y="4941888"/>
            <a:ext cx="18002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9"/>
          <p:cNvSpPr>
            <a:spLocks noChangeArrowheads="1"/>
          </p:cNvSpPr>
          <p:nvPr/>
        </p:nvSpPr>
        <p:spPr bwMode="auto">
          <a:xfrm>
            <a:off x="2954338" y="5002213"/>
            <a:ext cx="4052887" cy="27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Preste atención al mensaje que aparezcan en su pantalla</a:t>
            </a:r>
          </a:p>
        </p:txBody>
      </p:sp>
      <p:sp>
        <p:nvSpPr>
          <p:cNvPr id="37891" name="Line 17"/>
          <p:cNvSpPr>
            <a:spLocks noChangeShapeType="1"/>
          </p:cNvSpPr>
          <p:nvPr/>
        </p:nvSpPr>
        <p:spPr bwMode="auto">
          <a:xfrm flipH="1" flipV="1">
            <a:off x="6084888" y="436562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19"/>
          <p:cNvSpPr>
            <a:spLocks noChangeArrowheads="1"/>
          </p:cNvSpPr>
          <p:nvPr/>
        </p:nvSpPr>
        <p:spPr bwMode="auto">
          <a:xfrm>
            <a:off x="1908175" y="3860800"/>
            <a:ext cx="5565775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Aquí aparecerá la dirección que ud. declaró en sus datos personales y que será</a:t>
            </a:r>
          </a:p>
          <a:p>
            <a:pPr algn="ctr"/>
            <a:r>
              <a:rPr lang="es-ES" sz="1200">
                <a:latin typeface="Tahoma" pitchFamily="34" charset="0"/>
              </a:rPr>
              <a:t>la que se tomará como vía de comunicación</a:t>
            </a:r>
          </a:p>
        </p:txBody>
      </p:sp>
      <p:sp>
        <p:nvSpPr>
          <p:cNvPr id="38915" name="Line 17"/>
          <p:cNvSpPr>
            <a:spLocks noChangeShapeType="1"/>
          </p:cNvSpPr>
          <p:nvPr/>
        </p:nvSpPr>
        <p:spPr bwMode="auto">
          <a:xfrm flipH="1" flipV="1">
            <a:off x="5292725" y="3429000"/>
            <a:ext cx="5032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19"/>
          <p:cNvSpPr>
            <a:spLocks noChangeArrowheads="1"/>
          </p:cNvSpPr>
          <p:nvPr/>
        </p:nvSpPr>
        <p:spPr bwMode="auto">
          <a:xfrm>
            <a:off x="2198688" y="4303713"/>
            <a:ext cx="5734050" cy="1017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¿Cómo hacer para cambiar la dirección de correo?</a:t>
            </a:r>
          </a:p>
          <a:p>
            <a:pPr algn="ctr"/>
            <a:r>
              <a:rPr lang="es-ES" sz="1200">
                <a:latin typeface="Tahoma" pitchFamily="34" charset="0"/>
              </a:rPr>
              <a:t>Muchas veces sucede que cargamos una dirección incorrecta</a:t>
            </a:r>
          </a:p>
          <a:p>
            <a:pPr algn="ctr"/>
            <a:r>
              <a:rPr lang="es-ES" sz="1200">
                <a:latin typeface="Tahoma" pitchFamily="34" charset="0"/>
              </a:rPr>
              <a:t>o no recordamos cual fue la dirección seleccionada</a:t>
            </a:r>
          </a:p>
          <a:p>
            <a:pPr algn="ctr"/>
            <a:r>
              <a:rPr lang="es-ES" sz="1200">
                <a:latin typeface="Tahoma" pitchFamily="34" charset="0"/>
              </a:rPr>
              <a:t>Para hacer modificaciones es muy sencillo, haga click en este link y siga los pasos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  <p:sp>
        <p:nvSpPr>
          <p:cNvPr id="39939" name="Line 17"/>
          <p:cNvSpPr>
            <a:spLocks noChangeShapeType="1"/>
          </p:cNvSpPr>
          <p:nvPr/>
        </p:nvSpPr>
        <p:spPr bwMode="auto">
          <a:xfrm flipH="1" flipV="1">
            <a:off x="1331913" y="4005263"/>
            <a:ext cx="8636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2 Imagen" descr="6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19"/>
          <p:cNvSpPr>
            <a:spLocks noChangeArrowheads="1"/>
          </p:cNvSpPr>
          <p:nvPr/>
        </p:nvSpPr>
        <p:spPr bwMode="auto">
          <a:xfrm>
            <a:off x="1979613" y="5084763"/>
            <a:ext cx="6151562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Cambie la dirección de correo, por favor, anótela como también su usuario y contraseña</a:t>
            </a:r>
          </a:p>
          <a:p>
            <a:pPr algn="ctr"/>
            <a:r>
              <a:rPr lang="es-ES" sz="1200">
                <a:latin typeface="Tahoma" pitchFamily="34" charset="0"/>
              </a:rPr>
              <a:t>el sistema no recuerda estos datos y nosotros no podremos ayudarlo 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  <p:sp>
        <p:nvSpPr>
          <p:cNvPr id="40963" name="Line 17"/>
          <p:cNvSpPr>
            <a:spLocks noChangeShapeType="1"/>
          </p:cNvSpPr>
          <p:nvPr/>
        </p:nvSpPr>
        <p:spPr bwMode="auto">
          <a:xfrm flipH="1" flipV="1">
            <a:off x="2843213" y="4221163"/>
            <a:ext cx="8651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19"/>
          <p:cNvSpPr>
            <a:spLocks noChangeArrowheads="1"/>
          </p:cNvSpPr>
          <p:nvPr/>
        </p:nvSpPr>
        <p:spPr bwMode="auto">
          <a:xfrm>
            <a:off x="2176463" y="5084763"/>
            <a:ext cx="575945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Aparecerá esta pantalla informando el cambio de registro, vuelva a ingresar en el </a:t>
            </a:r>
          </a:p>
          <a:p>
            <a:pPr algn="ctr"/>
            <a:r>
              <a:rPr lang="es-ES" sz="1200">
                <a:latin typeface="Tahoma" pitchFamily="34" charset="0"/>
              </a:rPr>
              <a:t>sistema 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1 Imagen" descr="7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19"/>
          <p:cNvSpPr>
            <a:spLocks noChangeArrowheads="1"/>
          </p:cNvSpPr>
          <p:nvPr/>
        </p:nvSpPr>
        <p:spPr bwMode="auto">
          <a:xfrm>
            <a:off x="2979738" y="4724400"/>
            <a:ext cx="5343525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En esta pantalla ud. recibirá la confirmación de la modificación y </a:t>
            </a:r>
          </a:p>
          <a:p>
            <a:pPr algn="ctr"/>
            <a:r>
              <a:rPr lang="es-ES" sz="1200">
                <a:latin typeface="Tahoma" pitchFamily="34" charset="0"/>
              </a:rPr>
              <a:t>deberá volver a enviar la solicitud a su correo, haciendo click en este enlace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  <p:sp>
        <p:nvSpPr>
          <p:cNvPr id="43011" name="Line 17"/>
          <p:cNvSpPr>
            <a:spLocks noChangeShapeType="1"/>
          </p:cNvSpPr>
          <p:nvPr/>
        </p:nvSpPr>
        <p:spPr bwMode="auto">
          <a:xfrm flipH="1" flipV="1">
            <a:off x="1187450" y="3429000"/>
            <a:ext cx="18002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8"/>
            <a:ext cx="8964613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979613" y="4581525"/>
            <a:ext cx="47815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400" b="1">
                <a:latin typeface="Tahoma" pitchFamily="34" charset="0"/>
              </a:rPr>
              <a:t>Completar con el usuario y contraseña que ud. creó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Line 17"/>
          <p:cNvSpPr>
            <a:spLocks noChangeShapeType="1"/>
          </p:cNvSpPr>
          <p:nvPr/>
        </p:nvSpPr>
        <p:spPr bwMode="auto">
          <a:xfrm flipV="1">
            <a:off x="5508625" y="609282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44035" name="Rectangle 19"/>
          <p:cNvSpPr>
            <a:spLocks noChangeArrowheads="1"/>
          </p:cNvSpPr>
          <p:nvPr/>
        </p:nvSpPr>
        <p:spPr bwMode="auto">
          <a:xfrm>
            <a:off x="1619250" y="5938838"/>
            <a:ext cx="3816350" cy="46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Vuelva a enviar la solicitud al correo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1 Imagen" descr="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19"/>
          <p:cNvSpPr>
            <a:spLocks noChangeArrowheads="1"/>
          </p:cNvSpPr>
          <p:nvPr/>
        </p:nvSpPr>
        <p:spPr bwMode="auto">
          <a:xfrm>
            <a:off x="2555875" y="4365625"/>
            <a:ext cx="3816350" cy="1201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200">
                <a:latin typeface="Tahoma" pitchFamily="34" charset="0"/>
              </a:rPr>
              <a:t>Finalmente aparecerá la confirmación del envío a su correo y ud. habrá concluido con el llenado de la solicitud. El siguiente paso será imprimir el pdf que llegará a su correo y presentarlo en su Unidad Académica</a:t>
            </a:r>
          </a:p>
          <a:p>
            <a:pPr algn="ctr"/>
            <a:endParaRPr lang="es-ES" sz="1200">
              <a:latin typeface="Tahoma" pitchFamily="34" charset="0"/>
            </a:endParaRPr>
          </a:p>
        </p:txBody>
      </p:sp>
      <p:sp>
        <p:nvSpPr>
          <p:cNvPr id="45059" name="Line 17"/>
          <p:cNvSpPr>
            <a:spLocks noChangeShapeType="1"/>
          </p:cNvSpPr>
          <p:nvPr/>
        </p:nvSpPr>
        <p:spPr bwMode="auto">
          <a:xfrm flipH="1" flipV="1">
            <a:off x="4932363" y="3357563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ChangeArrowheads="1"/>
          </p:cNvSpPr>
          <p:nvPr/>
        </p:nvSpPr>
        <p:spPr bwMode="auto">
          <a:xfrm>
            <a:off x="0" y="2365375"/>
            <a:ext cx="91440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600" b="1"/>
              <a:t>Ante cualquier consulta, diríjase a la Secretaría de Investigación de su Unidad Académica</a:t>
            </a:r>
          </a:p>
        </p:txBody>
      </p:sp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5305425" y="4565650"/>
            <a:ext cx="103187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/>
              <a:t>Gracias.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3"/>
          <p:cNvSpPr>
            <a:spLocks/>
          </p:cNvSpPr>
          <p:nvPr/>
        </p:nvSpPr>
        <p:spPr bwMode="auto">
          <a:xfrm>
            <a:off x="4716463" y="5013325"/>
            <a:ext cx="71437" cy="360363"/>
          </a:xfrm>
          <a:prstGeom prst="rightBrace">
            <a:avLst>
              <a:gd name="adj1" fmla="val 42037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sp>
        <p:nvSpPr>
          <p:cNvPr id="17410" name="AutoShape 14"/>
          <p:cNvSpPr>
            <a:spLocks/>
          </p:cNvSpPr>
          <p:nvPr/>
        </p:nvSpPr>
        <p:spPr bwMode="auto">
          <a:xfrm>
            <a:off x="4716463" y="508476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s-ES"/>
          </a:p>
        </p:txBody>
      </p:sp>
      <p:pic>
        <p:nvPicPr>
          <p:cNvPr id="17411" name="Picture 37" descr="planil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175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38"/>
          <p:cNvSpPr txBox="1">
            <a:spLocks noChangeArrowheads="1"/>
          </p:cNvSpPr>
          <p:nvPr/>
        </p:nvSpPr>
        <p:spPr bwMode="auto">
          <a:xfrm>
            <a:off x="3276600" y="3068638"/>
            <a:ext cx="5637213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latin typeface="Tahoma" pitchFamily="34" charset="0"/>
              </a:rPr>
              <a:t>En caso de no corresponder la información de categoría, solicitamos</a:t>
            </a:r>
          </a:p>
          <a:p>
            <a:r>
              <a:rPr lang="es-ES" sz="1200">
                <a:latin typeface="Tahoma" pitchFamily="34" charset="0"/>
              </a:rPr>
              <a:t>Haga las aclaraciones pertinentes en la solicitud impresa, SIN ADJUNTAR NOTAS</a:t>
            </a:r>
          </a:p>
        </p:txBody>
      </p:sp>
      <p:sp>
        <p:nvSpPr>
          <p:cNvPr id="17413" name="Line 39"/>
          <p:cNvSpPr>
            <a:spLocks noChangeShapeType="1"/>
          </p:cNvSpPr>
          <p:nvPr/>
        </p:nvSpPr>
        <p:spPr bwMode="auto">
          <a:xfrm flipV="1">
            <a:off x="2843213" y="3573463"/>
            <a:ext cx="15113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414" name="Line 40"/>
          <p:cNvSpPr>
            <a:spLocks noChangeShapeType="1"/>
          </p:cNvSpPr>
          <p:nvPr/>
        </p:nvSpPr>
        <p:spPr bwMode="auto">
          <a:xfrm flipV="1">
            <a:off x="2268538" y="4724400"/>
            <a:ext cx="14398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7415" name="Line 41"/>
          <p:cNvSpPr>
            <a:spLocks noChangeShapeType="1"/>
          </p:cNvSpPr>
          <p:nvPr/>
        </p:nvSpPr>
        <p:spPr bwMode="auto">
          <a:xfrm>
            <a:off x="1619250" y="4797425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17416" name="Rectangle 42"/>
          <p:cNvSpPr>
            <a:spLocks noChangeArrowheads="1"/>
          </p:cNvSpPr>
          <p:nvPr/>
        </p:nvSpPr>
        <p:spPr bwMode="auto">
          <a:xfrm>
            <a:off x="3276600" y="5300663"/>
            <a:ext cx="5630863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/>
            <a:r>
              <a:rPr lang="es-ES" sz="1200">
                <a:latin typeface="Tahoma" pitchFamily="34" charset="0"/>
              </a:rPr>
              <a:t>Recuerde que en caso de no figurar en la base de categorizados</a:t>
            </a:r>
          </a:p>
          <a:p>
            <a:pPr algn="just"/>
            <a:r>
              <a:rPr lang="es-ES" sz="1200">
                <a:latin typeface="Tahoma" pitchFamily="34" charset="0"/>
              </a:rPr>
              <a:t>Disponible en la página web, no podrá completar la carga online y deberá </a:t>
            </a:r>
          </a:p>
          <a:p>
            <a:pPr algn="just"/>
            <a:r>
              <a:rPr lang="es-ES" sz="1200">
                <a:latin typeface="Tahoma" pitchFamily="34" charset="0"/>
              </a:rPr>
              <a:t>Realizar la misma por el formulario impreso en formato word, que podrá solicitar</a:t>
            </a:r>
          </a:p>
          <a:p>
            <a:pPr algn="just"/>
            <a:r>
              <a:rPr lang="es-ES" sz="1200">
                <a:latin typeface="Tahoma" pitchFamily="34" charset="0"/>
              </a:rPr>
              <a:t>En la Secretaría de Investigación de su Unidad Académica.</a:t>
            </a:r>
          </a:p>
        </p:txBody>
      </p:sp>
      <p:sp>
        <p:nvSpPr>
          <p:cNvPr id="17417" name="Text Box 43"/>
          <p:cNvSpPr txBox="1">
            <a:spLocks noChangeArrowheads="1"/>
          </p:cNvSpPr>
          <p:nvPr/>
        </p:nvSpPr>
        <p:spPr bwMode="auto">
          <a:xfrm>
            <a:off x="3708400" y="4221163"/>
            <a:ext cx="5132388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En caso de no corresponder la información de dedicación, solicitamos</a:t>
            </a:r>
          </a:p>
          <a:p>
            <a:r>
              <a:rPr lang="es-ES" sz="1200">
                <a:latin typeface="Tahoma" pitchFamily="34" charset="0"/>
              </a:rPr>
              <a:t>Haga las aclaraciones pertinentes en la solicitud impresa, SIN ADJUNTAR NOTAS.  La dedicación 1 equivale a EXCLUSIVA, la 2 a una SEMIEXCLUSIVA y la 3 a una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3" descr="planil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94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24"/>
          <p:cNvSpPr txBox="1">
            <a:spLocks noChangeArrowheads="1"/>
          </p:cNvSpPr>
          <p:nvPr/>
        </p:nvSpPr>
        <p:spPr bwMode="auto">
          <a:xfrm>
            <a:off x="3132138" y="3716338"/>
            <a:ext cx="2276475" cy="284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Tildar en caso de corresponder</a:t>
            </a:r>
          </a:p>
        </p:txBody>
      </p:sp>
      <p:sp>
        <p:nvSpPr>
          <p:cNvPr id="18435" name="Line 25"/>
          <p:cNvSpPr>
            <a:spLocks noChangeShapeType="1"/>
          </p:cNvSpPr>
          <p:nvPr/>
        </p:nvSpPr>
        <p:spPr bwMode="auto">
          <a:xfrm flipV="1">
            <a:off x="2411413" y="4005263"/>
            <a:ext cx="18716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5686425" y="3871913"/>
            <a:ext cx="34575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es-ES" sz="1200">
                <a:latin typeface="Tahoma" pitchFamily="34" charset="0"/>
              </a:rPr>
              <a:t>Completar sólo en caso de poseer actualmente un cargo en la Carrera del Investigador</a:t>
            </a:r>
          </a:p>
        </p:txBody>
      </p:sp>
      <p:sp>
        <p:nvSpPr>
          <p:cNvPr id="18437" name="Line 27"/>
          <p:cNvSpPr>
            <a:spLocks noChangeShapeType="1"/>
          </p:cNvSpPr>
          <p:nvPr/>
        </p:nvSpPr>
        <p:spPr bwMode="auto">
          <a:xfrm flipV="1">
            <a:off x="4716463" y="4652963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s-ES"/>
          </a:p>
        </p:txBody>
      </p:sp>
      <p:sp>
        <p:nvSpPr>
          <p:cNvPr id="18438" name="Rectangle 28"/>
          <p:cNvSpPr>
            <a:spLocks noChangeArrowheads="1"/>
          </p:cNvSpPr>
          <p:nvPr/>
        </p:nvSpPr>
        <p:spPr bwMode="auto">
          <a:xfrm>
            <a:off x="2916238" y="5570538"/>
            <a:ext cx="6227762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es-ES" sz="1200">
                <a:latin typeface="Tahoma" pitchFamily="34" charset="0"/>
              </a:rPr>
              <a:t>Debe declarar la cantidad de horas dedicadas a la investigación teniendo en cuenta los máximos establecidos por el Estatuto Universitario que para dedicación simple es de 10 horas(5 doc y 5 inv), para semiexclusiva es de 25 horas (12 doc y 13 inv y para exclusiva es de 40 horas o más (20 doc y 20 inv).</a:t>
            </a:r>
          </a:p>
        </p:txBody>
      </p:sp>
      <p:sp>
        <p:nvSpPr>
          <p:cNvPr id="18439" name="AutoShape 29"/>
          <p:cNvSpPr>
            <a:spLocks/>
          </p:cNvSpPr>
          <p:nvPr/>
        </p:nvSpPr>
        <p:spPr bwMode="auto">
          <a:xfrm>
            <a:off x="2627313" y="5734050"/>
            <a:ext cx="152400" cy="503238"/>
          </a:xfrm>
          <a:prstGeom prst="rightBrace">
            <a:avLst>
              <a:gd name="adj1" fmla="val 275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sp>
        <p:nvSpPr>
          <p:cNvPr id="18440" name="Text Box 30"/>
          <p:cNvSpPr txBox="1">
            <a:spLocks noChangeArrowheads="1"/>
          </p:cNvSpPr>
          <p:nvPr/>
        </p:nvSpPr>
        <p:spPr bwMode="auto">
          <a:xfrm>
            <a:off x="3059113" y="2492375"/>
            <a:ext cx="4652962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s-ES" sz="1200">
                <a:latin typeface="Tahoma" pitchFamily="34" charset="0"/>
              </a:rPr>
              <a:t>En caso de haber sido categorizado por otra Universidad Nacional,</a:t>
            </a:r>
          </a:p>
          <a:p>
            <a:r>
              <a:rPr lang="es-ES" sz="1200">
                <a:latin typeface="Tahoma" pitchFamily="34" charset="0"/>
              </a:rPr>
              <a:t>deberá adjuntar la certificación que acredite dicha condición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8"/>
          <p:cNvSpPr>
            <a:spLocks/>
          </p:cNvSpPr>
          <p:nvPr/>
        </p:nvSpPr>
        <p:spPr bwMode="auto">
          <a:xfrm>
            <a:off x="2987675" y="3933825"/>
            <a:ext cx="144463" cy="2138363"/>
          </a:xfrm>
          <a:prstGeom prst="rightBrace">
            <a:avLst>
              <a:gd name="adj1" fmla="val 1233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pic>
        <p:nvPicPr>
          <p:cNvPr id="19458" name="Picture 11" descr="planill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538" y="0"/>
            <a:ext cx="9253538" cy="117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3419475" y="4652963"/>
            <a:ext cx="3527425" cy="527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400">
                <a:latin typeface="Tahoma" pitchFamily="34" charset="0"/>
              </a:rPr>
              <a:t>En esta pantalla deberá completar </a:t>
            </a:r>
          </a:p>
          <a:p>
            <a:pPr algn="ctr"/>
            <a:r>
              <a:rPr lang="es-ES" sz="1400">
                <a:latin typeface="Tahoma" pitchFamily="34" charset="0"/>
              </a:rPr>
              <a:t>sus datos referidos al domicilio particular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1979613" y="5373688"/>
            <a:ext cx="461010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400">
                <a:latin typeface="Tahoma" pitchFamily="34" charset="0"/>
              </a:rPr>
              <a:t>En esta pantalla se cargan los datos de títulos obtenidos</a:t>
            </a:r>
          </a:p>
        </p:txBody>
      </p:sp>
      <p:sp>
        <p:nvSpPr>
          <p:cNvPr id="20483" name="Line 9"/>
          <p:cNvSpPr>
            <a:spLocks noChangeShapeType="1"/>
          </p:cNvSpPr>
          <p:nvPr/>
        </p:nvSpPr>
        <p:spPr bwMode="auto">
          <a:xfrm flipV="1">
            <a:off x="4211638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3708400" y="3789363"/>
            <a:ext cx="2770188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s-ES" sz="1400">
                <a:latin typeface="Tahoma" pitchFamily="34" charset="0"/>
              </a:rPr>
              <a:t>Seleccione el tipo de Universidad</a:t>
            </a:r>
          </a:p>
        </p:txBody>
      </p:sp>
      <p:sp>
        <p:nvSpPr>
          <p:cNvPr id="21507" name="Line 9"/>
          <p:cNvSpPr>
            <a:spLocks noChangeShapeType="1"/>
          </p:cNvSpPr>
          <p:nvPr/>
        </p:nvSpPr>
        <p:spPr bwMode="auto">
          <a:xfrm flipH="1" flipV="1">
            <a:off x="2771775" y="3573463"/>
            <a:ext cx="7207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3132138" y="4376738"/>
            <a:ext cx="4392612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s-ES" sz="1400">
                <a:latin typeface="Tahoma" pitchFamily="34" charset="0"/>
              </a:rPr>
              <a:t>Seleccione la Universidad donde obtuvo el título</a:t>
            </a:r>
          </a:p>
        </p:txBody>
      </p:sp>
      <p:sp>
        <p:nvSpPr>
          <p:cNvPr id="22530" name="Line 6"/>
          <p:cNvSpPr>
            <a:spLocks noChangeShapeType="1"/>
          </p:cNvSpPr>
          <p:nvPr/>
        </p:nvSpPr>
        <p:spPr bwMode="auto">
          <a:xfrm flipH="1" flipV="1">
            <a:off x="2987675" y="3789363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s-ES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963</Words>
  <Application>Microsoft Office PowerPoint</Application>
  <PresentationFormat>Presentación en pantalla (4:3)</PresentationFormat>
  <Paragraphs>85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Tahoma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Rectorado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ialba</cp:lastModifiedBy>
  <cp:revision>56</cp:revision>
  <dcterms:created xsi:type="dcterms:W3CDTF">2009-12-07T16:46:24Z</dcterms:created>
  <dcterms:modified xsi:type="dcterms:W3CDTF">2012-02-22T17:37:56Z</dcterms:modified>
</cp:coreProperties>
</file>