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7"/>
  </p:notesMasterIdLst>
  <p:sldIdLst>
    <p:sldId id="256" r:id="rId2"/>
    <p:sldId id="289" r:id="rId3"/>
    <p:sldId id="293" r:id="rId4"/>
    <p:sldId id="292" r:id="rId5"/>
    <p:sldId id="297" r:id="rId6"/>
    <p:sldId id="296" r:id="rId7"/>
    <p:sldId id="330" r:id="rId8"/>
    <p:sldId id="329" r:id="rId9"/>
    <p:sldId id="331" r:id="rId10"/>
    <p:sldId id="332" r:id="rId11"/>
    <p:sldId id="257" r:id="rId12"/>
    <p:sldId id="295" r:id="rId13"/>
    <p:sldId id="269" r:id="rId14"/>
    <p:sldId id="260" r:id="rId15"/>
    <p:sldId id="299" r:id="rId16"/>
    <p:sldId id="316" r:id="rId17"/>
    <p:sldId id="275" r:id="rId18"/>
    <p:sldId id="298" r:id="rId19"/>
    <p:sldId id="312" r:id="rId20"/>
    <p:sldId id="325" r:id="rId21"/>
    <p:sldId id="310" r:id="rId22"/>
    <p:sldId id="311" r:id="rId23"/>
    <p:sldId id="305" r:id="rId24"/>
    <p:sldId id="313" r:id="rId25"/>
    <p:sldId id="309" r:id="rId26"/>
    <p:sldId id="322" r:id="rId27"/>
    <p:sldId id="283" r:id="rId28"/>
    <p:sldId id="328" r:id="rId29"/>
    <p:sldId id="320" r:id="rId30"/>
    <p:sldId id="327" r:id="rId31"/>
    <p:sldId id="284" r:id="rId32"/>
    <p:sldId id="321" r:id="rId33"/>
    <p:sldId id="326" r:id="rId34"/>
    <p:sldId id="304" r:id="rId35"/>
    <p:sldId id="324" r:id="rId36"/>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385" autoAdjust="0"/>
    <p:restoredTop sz="81176" autoAdjust="0"/>
  </p:normalViewPr>
  <p:slideViewPr>
    <p:cSldViewPr>
      <p:cViewPr varScale="1">
        <p:scale>
          <a:sx n="63" d="100"/>
          <a:sy n="63" d="100"/>
        </p:scale>
        <p:origin x="-1386" y="-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D92AE5F-A882-4DAA-BAD8-D52CAB99D3CE}" type="datetimeFigureOut">
              <a:rPr lang="es-ES" smtClean="0"/>
              <a:t>23/08/2020</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5E9D7E-9615-4065-82BB-DAC474A6ABCC}" type="slidenum">
              <a:rPr lang="es-ES" smtClean="0"/>
              <a:t>‹Nº›</a:t>
            </a:fld>
            <a:endParaRPr lang="es-ES"/>
          </a:p>
        </p:txBody>
      </p:sp>
    </p:spTree>
    <p:extLst>
      <p:ext uri="{BB962C8B-B14F-4D97-AF65-F5344CB8AC3E}">
        <p14:creationId xmlns:p14="http://schemas.microsoft.com/office/powerpoint/2010/main" val="13726874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ES" dirty="0" smtClean="0"/>
              <a:t>1) disentir de la forma del masculino genérico, o bien, del binarismo gramatical (femenino-masculino), 2) proponer una nueva variante que rompa con el binarismo y 3) evocar otros discursos vinculados y que sustentan su decir (i.e. las teorías de género y las guías de lenguaje inclusivo). </a:t>
            </a:r>
          </a:p>
          <a:p>
            <a:endParaRPr lang="es-ES" dirty="0"/>
          </a:p>
        </p:txBody>
      </p:sp>
      <p:sp>
        <p:nvSpPr>
          <p:cNvPr id="4" name="3 Marcador de número de diapositiva"/>
          <p:cNvSpPr>
            <a:spLocks noGrp="1"/>
          </p:cNvSpPr>
          <p:nvPr>
            <p:ph type="sldNum" sz="quarter" idx="10"/>
          </p:nvPr>
        </p:nvSpPr>
        <p:spPr/>
        <p:txBody>
          <a:bodyPr/>
          <a:lstStyle/>
          <a:p>
            <a:fld id="{3C5E9D7E-9615-4065-82BB-DAC474A6ABCC}" type="slidenum">
              <a:rPr lang="es-ES" smtClean="0"/>
              <a:t>16</a:t>
            </a:fld>
            <a:endParaRPr lang="es-ES"/>
          </a:p>
        </p:txBody>
      </p:sp>
    </p:spTree>
    <p:extLst>
      <p:ext uri="{BB962C8B-B14F-4D97-AF65-F5344CB8AC3E}">
        <p14:creationId xmlns:p14="http://schemas.microsoft.com/office/powerpoint/2010/main" val="9668154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AA2D9A86-FC3B-4345-8238-7F93E0FD177E}" type="datetimeFigureOut">
              <a:rPr lang="es-AR" smtClean="0"/>
              <a:t>23/08/2020</a:t>
            </a:fld>
            <a:endParaRPr lang="es-AR"/>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es-AR"/>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AB42F51B-A290-4067-9A60-FA46479EDEF3}" type="slidenum">
              <a:rPr lang="es-AR" smtClean="0"/>
              <a:t>‹Nº›</a:t>
            </a:fld>
            <a:endParaRPr lang="es-AR"/>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AA2D9A86-FC3B-4345-8238-7F93E0FD177E}" type="datetimeFigureOut">
              <a:rPr lang="es-AR" smtClean="0"/>
              <a:t>23/08/2020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AB42F51B-A290-4067-9A60-FA46479EDEF3}" type="slidenum">
              <a:rPr lang="es-AR" smtClean="0"/>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es-ES" smtClean="0"/>
              <a:t>Haga clic para modificar el estilo de título del patrón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4" name="Date Placeholder 3"/>
          <p:cNvSpPr>
            <a:spLocks noGrp="1"/>
          </p:cNvSpPr>
          <p:nvPr>
            <p:ph type="dt" sz="half" idx="10"/>
          </p:nvPr>
        </p:nvSpPr>
        <p:spPr/>
        <p:txBody>
          <a:bodyPr/>
          <a:lstStyle/>
          <a:p>
            <a:fld id="{AA2D9A86-FC3B-4345-8238-7F93E0FD177E}" type="datetimeFigureOut">
              <a:rPr lang="es-AR" smtClean="0"/>
              <a:t>23/08/2020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AB42F51B-A290-4067-9A60-FA46479EDEF3}" type="slidenum">
              <a:rPr lang="es-AR" smtClean="0"/>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AA2D9A86-FC3B-4345-8238-7F93E0FD177E}" type="datetimeFigureOut">
              <a:rPr lang="es-AR" smtClean="0"/>
              <a:t>23/08/2020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AB42F51B-A290-4067-9A60-FA46479EDEF3}" type="slidenum">
              <a:rPr lang="es-AR" smtClean="0"/>
              <a:t>‹Nº›</a:t>
            </a:fld>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AA2D9A86-FC3B-4345-8238-7F93E0FD177E}" type="datetimeFigureOut">
              <a:rPr lang="es-AR" smtClean="0"/>
              <a:t>23/08/2020</a:t>
            </a:fld>
            <a:endParaRPr lang="es-AR"/>
          </a:p>
        </p:txBody>
      </p:sp>
      <p:sp>
        <p:nvSpPr>
          <p:cNvPr id="5" name="Footer Placeholder 4"/>
          <p:cNvSpPr>
            <a:spLocks noGrp="1"/>
          </p:cNvSpPr>
          <p:nvPr>
            <p:ph type="ftr" sz="quarter" idx="11"/>
          </p:nvPr>
        </p:nvSpPr>
        <p:spPr/>
        <p:txBody>
          <a:bodyPr/>
          <a:lstStyle/>
          <a:p>
            <a:endParaRPr lang="es-AR"/>
          </a:p>
        </p:txBody>
      </p:sp>
      <p:sp>
        <p:nvSpPr>
          <p:cNvPr id="6" name="Slide Number Placeholder 5"/>
          <p:cNvSpPr>
            <a:spLocks noGrp="1"/>
          </p:cNvSpPr>
          <p:nvPr>
            <p:ph type="sldNum" sz="quarter" idx="12"/>
          </p:nvPr>
        </p:nvSpPr>
        <p:spPr/>
        <p:txBody>
          <a:bodyPr/>
          <a:lstStyle/>
          <a:p>
            <a:fld id="{AB42F51B-A290-4067-9A60-FA46479EDEF3}" type="slidenum">
              <a:rPr lang="es-AR" smtClean="0"/>
              <a:t>‹Nº›</a:t>
            </a:fld>
            <a:endParaRPr lang="es-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5" name="Date Placeholder 4"/>
          <p:cNvSpPr>
            <a:spLocks noGrp="1"/>
          </p:cNvSpPr>
          <p:nvPr>
            <p:ph type="dt" sz="half" idx="10"/>
          </p:nvPr>
        </p:nvSpPr>
        <p:spPr/>
        <p:txBody>
          <a:bodyPr/>
          <a:lstStyle/>
          <a:p>
            <a:fld id="{AA2D9A86-FC3B-4345-8238-7F93E0FD177E}" type="datetimeFigureOut">
              <a:rPr lang="es-AR" smtClean="0"/>
              <a:t>23/08/2020</a:t>
            </a:fld>
            <a:endParaRPr lang="es-AR"/>
          </a:p>
        </p:txBody>
      </p:sp>
      <p:sp>
        <p:nvSpPr>
          <p:cNvPr id="6" name="Footer Placeholder 5"/>
          <p:cNvSpPr>
            <a:spLocks noGrp="1"/>
          </p:cNvSpPr>
          <p:nvPr>
            <p:ph type="ftr" sz="quarter" idx="11"/>
          </p:nvPr>
        </p:nvSpPr>
        <p:spPr/>
        <p:txBody>
          <a:bodyPr/>
          <a:lstStyle/>
          <a:p>
            <a:endParaRPr lang="es-AR"/>
          </a:p>
        </p:txBody>
      </p:sp>
      <p:sp>
        <p:nvSpPr>
          <p:cNvPr id="7" name="Slide Number Placeholder 6"/>
          <p:cNvSpPr>
            <a:spLocks noGrp="1"/>
          </p:cNvSpPr>
          <p:nvPr>
            <p:ph type="sldNum" sz="quarter" idx="12"/>
          </p:nvPr>
        </p:nvSpPr>
        <p:spPr/>
        <p:txBody>
          <a:bodyPr/>
          <a:lstStyle/>
          <a:p>
            <a:fld id="{AB42F51B-A290-4067-9A60-FA46479EDEF3}" type="slidenum">
              <a:rPr lang="es-AR" smtClean="0"/>
              <a:t>‹Nº›</a:t>
            </a:fld>
            <a:endParaRPr lang="es-AR"/>
          </a:p>
        </p:txBody>
      </p:sp>
      <p:sp>
        <p:nvSpPr>
          <p:cNvPr id="9" name="Content Placeholder 8"/>
          <p:cNvSpPr>
            <a:spLocks noGrp="1"/>
          </p:cNvSpPr>
          <p:nvPr>
            <p:ph sz="quarter" idx="13"/>
          </p:nvPr>
        </p:nvSpPr>
        <p:spPr>
          <a:xfrm>
            <a:off x="1042416" y="2313432"/>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AA2D9A86-FC3B-4345-8238-7F93E0FD177E}" type="datetimeFigureOut">
              <a:rPr lang="es-AR" smtClean="0"/>
              <a:t>23/08/2020</a:t>
            </a:fld>
            <a:endParaRPr lang="es-AR"/>
          </a:p>
        </p:txBody>
      </p:sp>
      <p:sp>
        <p:nvSpPr>
          <p:cNvPr id="8" name="Footer Placeholder 7"/>
          <p:cNvSpPr>
            <a:spLocks noGrp="1"/>
          </p:cNvSpPr>
          <p:nvPr>
            <p:ph type="ftr" sz="quarter" idx="11"/>
          </p:nvPr>
        </p:nvSpPr>
        <p:spPr/>
        <p:txBody>
          <a:bodyPr/>
          <a:lstStyle/>
          <a:p>
            <a:endParaRPr lang="es-AR"/>
          </a:p>
        </p:txBody>
      </p:sp>
      <p:sp>
        <p:nvSpPr>
          <p:cNvPr id="9" name="Slide Number Placeholder 8"/>
          <p:cNvSpPr>
            <a:spLocks noGrp="1"/>
          </p:cNvSpPr>
          <p:nvPr>
            <p:ph type="sldNum" sz="quarter" idx="12"/>
          </p:nvPr>
        </p:nvSpPr>
        <p:spPr/>
        <p:txBody>
          <a:bodyPr/>
          <a:lstStyle/>
          <a:p>
            <a:fld id="{AB42F51B-A290-4067-9A60-FA46479EDEF3}" type="slidenum">
              <a:rPr lang="es-AR" smtClean="0"/>
              <a:t>‹Nº›</a:t>
            </a:fld>
            <a:endParaRPr lang="es-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a:p>
        </p:txBody>
      </p:sp>
      <p:sp>
        <p:nvSpPr>
          <p:cNvPr id="3" name="Date Placeholder 2"/>
          <p:cNvSpPr>
            <a:spLocks noGrp="1"/>
          </p:cNvSpPr>
          <p:nvPr>
            <p:ph type="dt" sz="half" idx="10"/>
          </p:nvPr>
        </p:nvSpPr>
        <p:spPr/>
        <p:txBody>
          <a:bodyPr/>
          <a:lstStyle/>
          <a:p>
            <a:fld id="{AA2D9A86-FC3B-4345-8238-7F93E0FD177E}" type="datetimeFigureOut">
              <a:rPr lang="es-AR" smtClean="0"/>
              <a:t>23/08/2020</a:t>
            </a:fld>
            <a:endParaRPr lang="es-AR"/>
          </a:p>
        </p:txBody>
      </p:sp>
      <p:sp>
        <p:nvSpPr>
          <p:cNvPr id="4" name="Footer Placeholder 3"/>
          <p:cNvSpPr>
            <a:spLocks noGrp="1"/>
          </p:cNvSpPr>
          <p:nvPr>
            <p:ph type="ftr" sz="quarter" idx="11"/>
          </p:nvPr>
        </p:nvSpPr>
        <p:spPr/>
        <p:txBody>
          <a:bodyPr/>
          <a:lstStyle/>
          <a:p>
            <a:endParaRPr lang="es-AR"/>
          </a:p>
        </p:txBody>
      </p:sp>
      <p:sp>
        <p:nvSpPr>
          <p:cNvPr id="5" name="Slide Number Placeholder 4"/>
          <p:cNvSpPr>
            <a:spLocks noGrp="1"/>
          </p:cNvSpPr>
          <p:nvPr>
            <p:ph type="sldNum" sz="quarter" idx="12"/>
          </p:nvPr>
        </p:nvSpPr>
        <p:spPr/>
        <p:txBody>
          <a:bodyPr/>
          <a:lstStyle/>
          <a:p>
            <a:fld id="{AB42F51B-A290-4067-9A60-FA46479EDEF3}" type="slidenum">
              <a:rPr lang="es-AR" smtClean="0"/>
              <a:t>‹Nº›</a:t>
            </a:fld>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2D9A86-FC3B-4345-8238-7F93E0FD177E}" type="datetimeFigureOut">
              <a:rPr lang="es-AR" smtClean="0"/>
              <a:t>23/08/2020</a:t>
            </a:fld>
            <a:endParaRPr lang="es-AR"/>
          </a:p>
        </p:txBody>
      </p:sp>
      <p:sp>
        <p:nvSpPr>
          <p:cNvPr id="3" name="Footer Placeholder 2"/>
          <p:cNvSpPr>
            <a:spLocks noGrp="1"/>
          </p:cNvSpPr>
          <p:nvPr>
            <p:ph type="ftr" sz="quarter" idx="11"/>
          </p:nvPr>
        </p:nvSpPr>
        <p:spPr/>
        <p:txBody>
          <a:bodyPr/>
          <a:lstStyle/>
          <a:p>
            <a:endParaRPr lang="es-AR"/>
          </a:p>
        </p:txBody>
      </p:sp>
      <p:sp>
        <p:nvSpPr>
          <p:cNvPr id="4" name="Slide Number Placeholder 3"/>
          <p:cNvSpPr>
            <a:spLocks noGrp="1"/>
          </p:cNvSpPr>
          <p:nvPr>
            <p:ph type="sldNum" sz="quarter" idx="12"/>
          </p:nvPr>
        </p:nvSpPr>
        <p:spPr/>
        <p:txBody>
          <a:bodyPr/>
          <a:lstStyle/>
          <a:p>
            <a:fld id="{AB42F51B-A290-4067-9A60-FA46479EDEF3}" type="slidenum">
              <a:rPr lang="es-AR" smtClean="0"/>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AA2D9A86-FC3B-4345-8238-7F93E0FD177E}" type="datetimeFigureOut">
              <a:rPr lang="es-AR" smtClean="0"/>
              <a:t>23/08/2020</a:t>
            </a:fld>
            <a:endParaRPr lang="es-AR"/>
          </a:p>
        </p:txBody>
      </p:sp>
      <p:sp>
        <p:nvSpPr>
          <p:cNvPr id="7" name="Slide Number Placeholder 6"/>
          <p:cNvSpPr>
            <a:spLocks noGrp="1"/>
          </p:cNvSpPr>
          <p:nvPr>
            <p:ph type="sldNum" sz="quarter" idx="12"/>
          </p:nvPr>
        </p:nvSpPr>
        <p:spPr/>
        <p:txBody>
          <a:bodyPr/>
          <a:lstStyle/>
          <a:p>
            <a:fld id="{AB42F51B-A290-4067-9A60-FA46479EDEF3}" type="slidenum">
              <a:rPr lang="es-AR" smtClean="0"/>
              <a:t>‹Nº›</a:t>
            </a:fld>
            <a:endParaRPr lang="es-AR"/>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AR"/>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es-ES" smtClean="0"/>
              <a:t>Haga clic para modificar el estilo de título del patrón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es-ES" smtClean="0"/>
              <a:t>Haga clic para modificar el estilo de título del patrón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AA2D9A86-FC3B-4345-8238-7F93E0FD177E}" type="datetimeFigureOut">
              <a:rPr lang="es-AR" smtClean="0"/>
              <a:t>23/08/2020</a:t>
            </a:fld>
            <a:endParaRPr lang="es-AR"/>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es-AR"/>
          </a:p>
        </p:txBody>
      </p:sp>
      <p:sp>
        <p:nvSpPr>
          <p:cNvPr id="7" name="Slide Number Placeholder 6"/>
          <p:cNvSpPr>
            <a:spLocks noGrp="1"/>
          </p:cNvSpPr>
          <p:nvPr>
            <p:ph type="sldNum" sz="quarter" idx="12"/>
          </p:nvPr>
        </p:nvSpPr>
        <p:spPr/>
        <p:txBody>
          <a:bodyPr/>
          <a:lstStyle/>
          <a:p>
            <a:fld id="{AB42F51B-A290-4067-9A60-FA46479EDEF3}" type="slidenum">
              <a:rPr lang="es-AR" smtClean="0"/>
              <a:t>‹Nº›</a:t>
            </a:fld>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AA2D9A86-FC3B-4345-8238-7F93E0FD177E}" type="datetimeFigureOut">
              <a:rPr lang="es-AR" smtClean="0"/>
              <a:t>23/08/2020</a:t>
            </a:fld>
            <a:endParaRPr lang="es-AR"/>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es-AR"/>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AB42F51B-A290-4067-9A60-FA46479EDEF3}" type="slidenum">
              <a:rPr lang="es-AR" smtClean="0"/>
              <a:t>‹Nº›</a:t>
            </a:fld>
            <a:endParaRPr lang="es-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sociales.uba.ar/genero/recursero-de-lenguaje-inclusivo/" TargetMode="External"/><Relationship Id="rId2" Type="http://schemas.openxmlformats.org/officeDocument/2006/relationships/hyperlink" Target="http://www.sociales.uba.ar/wp-content/blogs.dir/219/files/2019/07/reso-lenguaje-inclusivo.pdf"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natalia.gomez@macmillaneducation.co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572000" y="2636912"/>
            <a:ext cx="3816424" cy="1872208"/>
          </a:xfrm>
        </p:spPr>
        <p:txBody>
          <a:bodyPr>
            <a:noAutofit/>
          </a:bodyPr>
          <a:lstStyle/>
          <a:p>
            <a:pPr algn="ctr"/>
            <a:r>
              <a:rPr lang="es-AR" sz="3200" dirty="0" smtClean="0"/>
              <a:t>El lenguaje inclusivo. </a:t>
            </a:r>
            <a:br>
              <a:rPr lang="es-AR" sz="3200" dirty="0" smtClean="0"/>
            </a:br>
            <a:r>
              <a:rPr lang="es-AR" sz="3200" dirty="0" smtClean="0"/>
              <a:t>Reflexiones sobre la escritura</a:t>
            </a:r>
            <a:endParaRPr lang="es-AR" sz="3200" dirty="0"/>
          </a:p>
        </p:txBody>
      </p:sp>
      <p:sp>
        <p:nvSpPr>
          <p:cNvPr id="3" name="2 Subtítulo"/>
          <p:cNvSpPr>
            <a:spLocks noGrp="1"/>
          </p:cNvSpPr>
          <p:nvPr>
            <p:ph type="subTitle" idx="1"/>
          </p:nvPr>
        </p:nvSpPr>
        <p:spPr>
          <a:xfrm>
            <a:off x="4572000" y="4437112"/>
            <a:ext cx="3888432" cy="1260629"/>
          </a:xfrm>
        </p:spPr>
        <p:txBody>
          <a:bodyPr>
            <a:normAutofit lnSpcReduction="10000"/>
          </a:bodyPr>
          <a:lstStyle/>
          <a:p>
            <a:endParaRPr lang="es-AR" dirty="0" smtClean="0"/>
          </a:p>
          <a:p>
            <a:pPr algn="ctr"/>
            <a:r>
              <a:rPr lang="es-AR" dirty="0" smtClean="0"/>
              <a:t>Dra. Carolina </a:t>
            </a:r>
            <a:r>
              <a:rPr lang="es-AR" dirty="0" err="1" smtClean="0"/>
              <a:t>Tosi</a:t>
            </a:r>
            <a:r>
              <a:rPr lang="es-AR" dirty="0" smtClean="0"/>
              <a:t> </a:t>
            </a:r>
          </a:p>
          <a:p>
            <a:pPr algn="ctr"/>
            <a:r>
              <a:rPr lang="es-AR" dirty="0" smtClean="0"/>
              <a:t>(UBA-Conicet)</a:t>
            </a:r>
          </a:p>
          <a:p>
            <a:pPr algn="ctr"/>
            <a:r>
              <a:rPr lang="es-AR" dirty="0" smtClean="0"/>
              <a:t>carolinaltosi@gmail.com</a:t>
            </a:r>
            <a:endParaRPr lang="es-AR" dirty="0"/>
          </a:p>
        </p:txBody>
      </p:sp>
    </p:spTree>
    <p:extLst>
      <p:ext uri="{BB962C8B-B14F-4D97-AF65-F5344CB8AC3E}">
        <p14:creationId xmlns:p14="http://schemas.microsoft.com/office/powerpoint/2010/main" val="7940386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D:\Users\Carolina\Downloads\42213592_288215808447175_3547706440342831104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332656"/>
            <a:ext cx="8331807" cy="3460204"/>
          </a:xfrm>
          <a:prstGeom prst="rect">
            <a:avLst/>
          </a:prstGeom>
          <a:noFill/>
          <a:extLst>
            <a:ext uri="{909E8E84-426E-40DD-AFC4-6F175D3DCCD1}">
              <a14:hiddenFill xmlns:a14="http://schemas.microsoft.com/office/drawing/2010/main">
                <a:solidFill>
                  <a:srgbClr val="FFFFFF"/>
                </a:solidFill>
              </a14:hiddenFill>
            </a:ext>
          </a:extLst>
        </p:spPr>
      </p:pic>
      <p:sp>
        <p:nvSpPr>
          <p:cNvPr id="5" name="2 Marcador de contenido"/>
          <p:cNvSpPr txBox="1">
            <a:spLocks/>
          </p:cNvSpPr>
          <p:nvPr/>
        </p:nvSpPr>
        <p:spPr>
          <a:xfrm>
            <a:off x="1259632" y="4077072"/>
            <a:ext cx="6912768" cy="2304256"/>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s-ES" dirty="0" smtClean="0"/>
              <a:t>«¿Qué les dirías a los chicos y las chicas que están leyendo este libro» </a:t>
            </a:r>
          </a:p>
          <a:p>
            <a:r>
              <a:rPr lang="es-ES" dirty="0" smtClean="0"/>
              <a:t>«Los científicos y las científicas que trabajan en el Conicet» </a:t>
            </a:r>
          </a:p>
          <a:p>
            <a:r>
              <a:rPr lang="es-ES" dirty="0" smtClean="0"/>
              <a:t>«</a:t>
            </a:r>
            <a:r>
              <a:rPr lang="es-ES" dirty="0" err="1" smtClean="0"/>
              <a:t>Preguntales</a:t>
            </a:r>
            <a:r>
              <a:rPr lang="es-ES" dirty="0" smtClean="0"/>
              <a:t> a tus abuelos y abuelas a qué jugaban en su infancia»</a:t>
            </a:r>
          </a:p>
          <a:p>
            <a:pPr marL="0" indent="0" algn="r">
              <a:buNone/>
            </a:pPr>
            <a:r>
              <a:rPr lang="es-ES" dirty="0" smtClean="0"/>
              <a:t>Ejemplos de manuales escolares</a:t>
            </a:r>
            <a:endParaRPr lang="es-ES" dirty="0"/>
          </a:p>
        </p:txBody>
      </p:sp>
    </p:spTree>
    <p:extLst>
      <p:ext uri="{BB962C8B-B14F-4D97-AF65-F5344CB8AC3E}">
        <p14:creationId xmlns:p14="http://schemas.microsoft.com/office/powerpoint/2010/main" val="410444774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980728"/>
            <a:ext cx="7024744" cy="1143000"/>
          </a:xfrm>
        </p:spPr>
        <p:txBody>
          <a:bodyPr>
            <a:normAutofit fontScale="90000"/>
          </a:bodyPr>
          <a:lstStyle/>
          <a:p>
            <a:r>
              <a:rPr lang="es-AR" dirty="0" smtClean="0"/>
              <a:t>¿Qué es el lenguaje inclusivo en términos generales?</a:t>
            </a:r>
            <a:endParaRPr lang="es-AR" dirty="0"/>
          </a:p>
        </p:txBody>
      </p:sp>
      <p:sp>
        <p:nvSpPr>
          <p:cNvPr id="3" name="2 Marcador de contenido"/>
          <p:cNvSpPr>
            <a:spLocks noGrp="1"/>
          </p:cNvSpPr>
          <p:nvPr>
            <p:ph idx="1"/>
          </p:nvPr>
        </p:nvSpPr>
        <p:spPr>
          <a:xfrm>
            <a:off x="1043492" y="2323652"/>
            <a:ext cx="7560956" cy="2617516"/>
          </a:xfrm>
        </p:spPr>
        <p:txBody>
          <a:bodyPr>
            <a:normAutofit fontScale="85000" lnSpcReduction="20000"/>
          </a:bodyPr>
          <a:lstStyle/>
          <a:p>
            <a:pPr marL="68580" indent="0">
              <a:buNone/>
            </a:pPr>
            <a:r>
              <a:rPr lang="es-ES" sz="2800" dirty="0" smtClean="0"/>
              <a:t>Aquel </a:t>
            </a:r>
            <a:r>
              <a:rPr lang="es-ES" sz="2800" dirty="0"/>
              <a:t>que implica el uso de términos que respetan una perspectiva amplia de </a:t>
            </a:r>
            <a:r>
              <a:rPr lang="es-ES" sz="2800" dirty="0" smtClean="0"/>
              <a:t>            derechos </a:t>
            </a:r>
            <a:r>
              <a:rPr lang="es-ES" sz="2800" dirty="0"/>
              <a:t>y evita formas discriminatorias para referirse a distintos colectivos históricamente </a:t>
            </a:r>
            <a:r>
              <a:rPr lang="es-ES" sz="2800" dirty="0" smtClean="0"/>
              <a:t>discriminados </a:t>
            </a:r>
            <a:r>
              <a:rPr lang="es-ES" sz="2800" dirty="0"/>
              <a:t>–además de los referidos al género–, como los pueblos originarios y </a:t>
            </a:r>
            <a:r>
              <a:rPr lang="es-ES" sz="2800" dirty="0" err="1"/>
              <a:t>afrodescendientes</a:t>
            </a:r>
            <a:r>
              <a:rPr lang="es-ES" sz="2800" dirty="0"/>
              <a:t>, las personas con discapacidad, las personas adultas </a:t>
            </a:r>
            <a:r>
              <a:rPr lang="es-ES" sz="2800" dirty="0" smtClean="0"/>
              <a:t>mayores.</a:t>
            </a:r>
          </a:p>
        </p:txBody>
      </p:sp>
      <p:sp>
        <p:nvSpPr>
          <p:cNvPr id="4" name="3 CuadroTexto"/>
          <p:cNvSpPr txBox="1"/>
          <p:nvPr/>
        </p:nvSpPr>
        <p:spPr>
          <a:xfrm>
            <a:off x="1115616" y="5157192"/>
            <a:ext cx="6840760" cy="120032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r>
              <a:rPr lang="es-ES" dirty="0"/>
              <a:t>Para el </a:t>
            </a:r>
            <a:r>
              <a:rPr lang="es-ES" dirty="0" err="1"/>
              <a:t>Inadi</a:t>
            </a:r>
            <a:r>
              <a:rPr lang="es-ES" dirty="0"/>
              <a:t>, “los usos no discriminatorios del lenguaje contribuyen a los cambios culturales necesarios para una mayor inclusión”. </a:t>
            </a:r>
            <a:endParaRPr lang="es-ES" dirty="0" smtClean="0"/>
          </a:p>
          <a:p>
            <a:endParaRPr lang="es-ES" dirty="0"/>
          </a:p>
        </p:txBody>
      </p:sp>
      <p:sp>
        <p:nvSpPr>
          <p:cNvPr id="5" name="4 Elipse"/>
          <p:cNvSpPr/>
          <p:nvPr/>
        </p:nvSpPr>
        <p:spPr>
          <a:xfrm>
            <a:off x="7380312" y="1196752"/>
            <a:ext cx="1512168"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2000</a:t>
            </a:r>
            <a:endParaRPr lang="es-AR" dirty="0"/>
          </a:p>
        </p:txBody>
      </p:sp>
    </p:spTree>
    <p:extLst>
      <p:ext uri="{BB962C8B-B14F-4D97-AF65-F5344CB8AC3E}">
        <p14:creationId xmlns:p14="http://schemas.microsoft.com/office/powerpoint/2010/main" val="89320367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3568" y="692696"/>
            <a:ext cx="7920880" cy="6048672"/>
          </a:xfrm>
        </p:spPr>
        <p:txBody>
          <a:bodyPr>
            <a:normAutofit fontScale="62500" lnSpcReduction="20000"/>
          </a:bodyPr>
          <a:lstStyle/>
          <a:p>
            <a:r>
              <a:rPr lang="es-ES" sz="2700" b="1" dirty="0" smtClean="0"/>
              <a:t>Personas </a:t>
            </a:r>
            <a:r>
              <a:rPr lang="es-ES" sz="2700" b="1" dirty="0"/>
              <a:t>con VIH, en lugar de “portadoras” o “víctimas”</a:t>
            </a:r>
            <a:r>
              <a:rPr lang="es-ES" sz="2700" dirty="0"/>
              <a:t>. </a:t>
            </a:r>
            <a:r>
              <a:rPr lang="es-ES" sz="2700" dirty="0">
                <a:solidFill>
                  <a:schemeClr val="tx1"/>
                </a:solidFill>
              </a:rPr>
              <a:t>Se recomienda no utilizar el término portador de sida o portador del VIH o del sida, ya que poseen </a:t>
            </a:r>
            <a:r>
              <a:rPr lang="es-ES" sz="2700" b="1" dirty="0">
                <a:solidFill>
                  <a:schemeClr val="bg2">
                    <a:lumMod val="50000"/>
                  </a:schemeClr>
                </a:solidFill>
              </a:rPr>
              <a:t>una carga </a:t>
            </a:r>
            <a:r>
              <a:rPr lang="es-ES" sz="2700" b="1" dirty="0" err="1">
                <a:solidFill>
                  <a:schemeClr val="bg2">
                    <a:lumMod val="50000"/>
                  </a:schemeClr>
                </a:solidFill>
              </a:rPr>
              <a:t>estigmatizante</a:t>
            </a:r>
            <a:r>
              <a:rPr lang="es-ES" sz="2700" b="1" dirty="0">
                <a:solidFill>
                  <a:schemeClr val="bg2">
                    <a:lumMod val="50000"/>
                  </a:schemeClr>
                </a:solidFill>
              </a:rPr>
              <a:t> y ofensiva</a:t>
            </a:r>
            <a:r>
              <a:rPr lang="es-ES" sz="2700" dirty="0">
                <a:solidFill>
                  <a:schemeClr val="bg2">
                    <a:lumMod val="50000"/>
                  </a:schemeClr>
                </a:solidFill>
              </a:rPr>
              <a:t>.</a:t>
            </a:r>
            <a:r>
              <a:rPr lang="es-ES" sz="2700" dirty="0">
                <a:solidFill>
                  <a:schemeClr val="tx1"/>
                </a:solidFill>
              </a:rPr>
              <a:t> El término víctima, por su parte, lleva implícita una idea de pasividad y sometimiento que redunda en un trato discriminatorio hacia las personas. </a:t>
            </a:r>
            <a:r>
              <a:rPr lang="es-ES" sz="2700" b="1" dirty="0">
                <a:solidFill>
                  <a:schemeClr val="bg2">
                    <a:lumMod val="50000"/>
                  </a:schemeClr>
                </a:solidFill>
              </a:rPr>
              <a:t>Sugerimos, por lo tanto, referir a personas con VIH o personas que viven con VIH</a:t>
            </a:r>
            <a:r>
              <a:rPr lang="es-ES" sz="2700" dirty="0">
                <a:solidFill>
                  <a:schemeClr val="tx1"/>
                </a:solidFill>
              </a:rPr>
              <a:t>, ya que reflejan que una persona infectada </a:t>
            </a:r>
            <a:r>
              <a:rPr lang="es-ES" sz="2700" dirty="0" smtClean="0">
                <a:solidFill>
                  <a:schemeClr val="tx1"/>
                </a:solidFill>
              </a:rPr>
              <a:t>puede </a:t>
            </a:r>
            <a:r>
              <a:rPr lang="es-ES" sz="2700" dirty="0">
                <a:solidFill>
                  <a:schemeClr val="tx1"/>
                </a:solidFill>
              </a:rPr>
              <a:t>continuar viviendo bien y de forma productiva durante muchos años. </a:t>
            </a:r>
          </a:p>
          <a:p>
            <a:r>
              <a:rPr lang="es-ES" sz="2700" b="1" dirty="0"/>
              <a:t>Personas afectadas por el VIH</a:t>
            </a:r>
            <a:r>
              <a:rPr lang="es-ES" sz="2700" dirty="0"/>
              <a:t>. El término personas </a:t>
            </a:r>
            <a:r>
              <a:rPr lang="es-ES" sz="2700" dirty="0">
                <a:solidFill>
                  <a:schemeClr val="tx1"/>
                </a:solidFill>
              </a:rPr>
              <a:t>afectadas </a:t>
            </a:r>
            <a:r>
              <a:rPr lang="es-ES" sz="2700" dirty="0"/>
              <a:t>por el VIH engloba a los miembros de la familia y a otras personas dependientes que puedan intervenir en la prestación de cuidados o que se vean afectadas por la condición VIH-positiva de alguien que vive con VIH. Se recomienda referir a comunidades afectadas o personas o colectivos en situación de vulnerabilidad y no utilizar calificativos </a:t>
            </a:r>
            <a:r>
              <a:rPr lang="es-ES" sz="2700" dirty="0" err="1"/>
              <a:t>estigmatizantes</a:t>
            </a:r>
            <a:r>
              <a:rPr lang="es-ES" sz="2700" dirty="0"/>
              <a:t> como seropositivo/a, </a:t>
            </a:r>
            <a:r>
              <a:rPr lang="es-ES" sz="2700" dirty="0" err="1"/>
              <a:t>sidótico</a:t>
            </a:r>
            <a:r>
              <a:rPr lang="es-ES" sz="2700" dirty="0"/>
              <a:t>/a, sidoso/a, infectado/a que, además, </a:t>
            </a:r>
            <a:r>
              <a:rPr lang="es-ES" sz="2700" b="1" dirty="0">
                <a:solidFill>
                  <a:schemeClr val="bg2">
                    <a:lumMod val="50000"/>
                  </a:schemeClr>
                </a:solidFill>
              </a:rPr>
              <a:t>reducen a las personas a un aspecto puntual vinculado a su estado de salud</a:t>
            </a:r>
            <a:r>
              <a:rPr lang="es-ES" sz="2700" dirty="0">
                <a:solidFill>
                  <a:schemeClr val="bg2">
                    <a:lumMod val="50000"/>
                  </a:schemeClr>
                </a:solidFill>
              </a:rPr>
              <a:t>. </a:t>
            </a:r>
          </a:p>
          <a:p>
            <a:r>
              <a:rPr lang="es-ES" sz="2700" b="1" dirty="0"/>
              <a:t>Comportamientos de riesgo, en lugar de grupo de riesgo</a:t>
            </a:r>
            <a:r>
              <a:rPr lang="es-ES" sz="2700" dirty="0"/>
              <a:t>. La expresión grupo de riesgo instala la idea de pertenencia a un grupo determinado con una cualidad intrínseca que lo hace vulnerable, cuando en realidad el riesgo </a:t>
            </a:r>
            <a:r>
              <a:rPr lang="es-ES" sz="2700" b="1" dirty="0">
                <a:solidFill>
                  <a:schemeClr val="bg2">
                    <a:lumMod val="50000"/>
                  </a:schemeClr>
                </a:solidFill>
              </a:rPr>
              <a:t>deriva de determinados comportamientos o prácticas que se pueden evitar</a:t>
            </a:r>
            <a:r>
              <a:rPr lang="es-ES" sz="2700" dirty="0">
                <a:solidFill>
                  <a:schemeClr val="bg2">
                    <a:lumMod val="50000"/>
                  </a:schemeClr>
                </a:solidFill>
              </a:rPr>
              <a:t> </a:t>
            </a:r>
            <a:r>
              <a:rPr lang="es-ES" sz="2700" dirty="0"/>
              <a:t>(prácticas sexuales no seguras, agujas compartidas, etc.). </a:t>
            </a:r>
          </a:p>
          <a:p>
            <a:pPr marL="68580" indent="0">
              <a:buNone/>
            </a:pPr>
            <a:endParaRPr lang="es-ES" dirty="0"/>
          </a:p>
          <a:p>
            <a:pPr marL="68580" indent="0">
              <a:buNone/>
            </a:pPr>
            <a:r>
              <a:rPr lang="es-ES" dirty="0" smtClean="0"/>
              <a:t>Fuente</a:t>
            </a:r>
            <a:r>
              <a:rPr lang="es-ES" dirty="0"/>
              <a:t>: </a:t>
            </a:r>
            <a:r>
              <a:rPr lang="es-ES" dirty="0" smtClean="0"/>
              <a:t>INADI. </a:t>
            </a:r>
            <a:r>
              <a:rPr lang="es-ES" i="1" dirty="0"/>
              <a:t>Guía de información y buenas prácticas sobre VIH-SIDA</a:t>
            </a:r>
            <a:r>
              <a:rPr lang="es-ES" dirty="0"/>
              <a:t>. Ministerio de Justicia y Derechos Humanos - Presidencia de la Nación, </a:t>
            </a:r>
            <a:r>
              <a:rPr lang="es-ES" dirty="0" smtClean="0"/>
              <a:t>2018: </a:t>
            </a:r>
            <a:r>
              <a:rPr lang="es-ES" dirty="0"/>
              <a:t>11-12.</a:t>
            </a:r>
          </a:p>
          <a:p>
            <a:endParaRPr lang="es-ES" dirty="0"/>
          </a:p>
        </p:txBody>
      </p:sp>
    </p:spTree>
    <p:extLst>
      <p:ext uri="{BB962C8B-B14F-4D97-AF65-F5344CB8AC3E}">
        <p14:creationId xmlns:p14="http://schemas.microsoft.com/office/powerpoint/2010/main" val="34890184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D:\Users\Carolina\Desktop\CE TEORICO\38029601_2043525722627674_7578449714819891200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688" y="-747464"/>
            <a:ext cx="6238593" cy="8352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7069594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557109"/>
            <a:ext cx="4896544" cy="1143000"/>
          </a:xfrm>
        </p:spPr>
        <p:txBody>
          <a:bodyPr>
            <a:normAutofit fontScale="90000"/>
          </a:bodyPr>
          <a:lstStyle/>
          <a:p>
            <a:r>
              <a:rPr lang="es-AR" dirty="0" smtClean="0"/>
              <a:t>¿Qué es el  lenguaje </a:t>
            </a:r>
            <a:r>
              <a:rPr lang="es-AR" dirty="0" smtClean="0"/>
              <a:t>inclusivo de </a:t>
            </a:r>
            <a:r>
              <a:rPr lang="es-AR" dirty="0" smtClean="0"/>
              <a:t>género?</a:t>
            </a:r>
            <a:endParaRPr lang="es-AR" dirty="0"/>
          </a:p>
        </p:txBody>
      </p:sp>
      <p:sp>
        <p:nvSpPr>
          <p:cNvPr id="3" name="2 Marcador de contenido"/>
          <p:cNvSpPr>
            <a:spLocks noGrp="1"/>
          </p:cNvSpPr>
          <p:nvPr>
            <p:ph idx="1"/>
          </p:nvPr>
        </p:nvSpPr>
        <p:spPr>
          <a:xfrm>
            <a:off x="683568" y="2060848"/>
            <a:ext cx="7344932" cy="3508977"/>
          </a:xfrm>
        </p:spPr>
        <p:txBody>
          <a:bodyPr>
            <a:noAutofit/>
          </a:bodyPr>
          <a:lstStyle/>
          <a:p>
            <a:pPr marL="68580" indent="0">
              <a:buNone/>
            </a:pPr>
            <a:r>
              <a:rPr lang="es-ES" sz="2800" dirty="0" smtClean="0"/>
              <a:t>A </a:t>
            </a:r>
            <a:r>
              <a:rPr lang="es-ES" sz="2800" dirty="0"/>
              <a:t>partir de la lucha del colectivo LGBTTTIQ+, el lenguaje inclusivo se configuró como una alternativa </a:t>
            </a:r>
            <a:r>
              <a:rPr lang="es-ES" sz="2800" dirty="0" smtClean="0"/>
              <a:t>         para </a:t>
            </a:r>
            <a:r>
              <a:rPr lang="es-ES" sz="2800" dirty="0"/>
              <a:t>dar cuenta de la </a:t>
            </a:r>
            <a:r>
              <a:rPr lang="es-ES" sz="2800" dirty="0" smtClean="0"/>
              <a:t>disidencias sexuales </a:t>
            </a:r>
            <a:r>
              <a:rPr lang="es-ES" sz="2800" dirty="0"/>
              <a:t>y escapar del sistema </a:t>
            </a:r>
            <a:r>
              <a:rPr lang="es-ES" sz="2800" dirty="0" smtClean="0"/>
              <a:t>         binario </a:t>
            </a:r>
            <a:r>
              <a:rPr lang="es-ES" sz="2800" dirty="0"/>
              <a:t>del español (femenino-masculino). </a:t>
            </a:r>
            <a:endParaRPr lang="es-ES" sz="2800" dirty="0" smtClean="0"/>
          </a:p>
          <a:p>
            <a:r>
              <a:rPr lang="es-ES" sz="2800" dirty="0" smtClean="0"/>
              <a:t>Algunos </a:t>
            </a:r>
            <a:r>
              <a:rPr lang="es-ES" sz="2800" dirty="0"/>
              <a:t>de los recursos más usados para ello son la x, el </a:t>
            </a:r>
            <a:r>
              <a:rPr lang="es-ES" sz="2800" dirty="0" smtClean="0"/>
              <a:t>@, el * y </a:t>
            </a:r>
            <a:r>
              <a:rPr lang="es-ES" sz="2800" dirty="0"/>
              <a:t>el morfema –e </a:t>
            </a:r>
            <a:r>
              <a:rPr lang="es-ES" sz="2800" dirty="0" smtClean="0"/>
              <a:t>(“</a:t>
            </a:r>
            <a:r>
              <a:rPr lang="es-ES" sz="2800" dirty="0" err="1"/>
              <a:t>alumne</a:t>
            </a:r>
            <a:r>
              <a:rPr lang="es-ES" sz="2800" dirty="0" smtClean="0"/>
              <a:t>”).</a:t>
            </a:r>
            <a:endParaRPr lang="es-AR" sz="2800" dirty="0"/>
          </a:p>
        </p:txBody>
      </p:sp>
      <p:sp>
        <p:nvSpPr>
          <p:cNvPr id="4" name="3 Elipse"/>
          <p:cNvSpPr/>
          <p:nvPr/>
        </p:nvSpPr>
        <p:spPr>
          <a:xfrm>
            <a:off x="5508104" y="374224"/>
            <a:ext cx="1800200" cy="16561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Ley de Género 26.743 (2012)</a:t>
            </a:r>
            <a:endParaRPr lang="es-AR" dirty="0"/>
          </a:p>
        </p:txBody>
      </p:sp>
      <p:sp>
        <p:nvSpPr>
          <p:cNvPr id="5" name="4 Elipse"/>
          <p:cNvSpPr/>
          <p:nvPr/>
        </p:nvSpPr>
        <p:spPr>
          <a:xfrm>
            <a:off x="6763696" y="3068960"/>
            <a:ext cx="2627784" cy="230425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600" dirty="0"/>
              <a:t>Proyecto de Ley de Interrupción Voluntaria del </a:t>
            </a:r>
            <a:r>
              <a:rPr lang="es-ES" sz="1600" dirty="0" smtClean="0"/>
              <a:t>Embarazo </a:t>
            </a:r>
          </a:p>
          <a:p>
            <a:pPr algn="ctr"/>
            <a:r>
              <a:rPr lang="es-ES" sz="1600" dirty="0" smtClean="0"/>
              <a:t>(</a:t>
            </a:r>
            <a:r>
              <a:rPr lang="es-AR" sz="1600" dirty="0" smtClean="0"/>
              <a:t>2018)</a:t>
            </a:r>
            <a:endParaRPr lang="es-AR" sz="1600" dirty="0"/>
          </a:p>
        </p:txBody>
      </p:sp>
      <p:sp>
        <p:nvSpPr>
          <p:cNvPr id="6" name="5 Elipse"/>
          <p:cNvSpPr/>
          <p:nvPr/>
        </p:nvSpPr>
        <p:spPr>
          <a:xfrm>
            <a:off x="7182036" y="1240523"/>
            <a:ext cx="1800200" cy="16561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Ni una menos</a:t>
            </a:r>
          </a:p>
          <a:p>
            <a:pPr algn="ctr"/>
            <a:r>
              <a:rPr lang="es-AR" dirty="0" smtClean="0"/>
              <a:t>(2015)</a:t>
            </a:r>
            <a:endParaRPr lang="es-AR" dirty="0"/>
          </a:p>
        </p:txBody>
      </p:sp>
    </p:spTree>
    <p:extLst>
      <p:ext uri="{BB962C8B-B14F-4D97-AF65-F5344CB8AC3E}">
        <p14:creationId xmlns:p14="http://schemas.microsoft.com/office/powerpoint/2010/main" val="401666960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182534" y="1467568"/>
            <a:ext cx="7920880" cy="984885"/>
          </a:xfrm>
          <a:prstGeom prst="rect">
            <a:avLst/>
          </a:prstGeom>
        </p:spPr>
        <p:txBody>
          <a:bodyPr wrap="square">
            <a:spAutoFit/>
          </a:bodyPr>
          <a:lstStyle/>
          <a:p>
            <a:endParaRPr lang="es-AR" sz="2000" dirty="0"/>
          </a:p>
          <a:p>
            <a:endParaRPr lang="es-AR" sz="2000" dirty="0" smtClean="0"/>
          </a:p>
          <a:p>
            <a:endParaRPr lang="es-AR" dirty="0"/>
          </a:p>
        </p:txBody>
      </p:sp>
      <p:sp>
        <p:nvSpPr>
          <p:cNvPr id="7" name="6 Elipse"/>
          <p:cNvSpPr/>
          <p:nvPr/>
        </p:nvSpPr>
        <p:spPr>
          <a:xfrm>
            <a:off x="4711728" y="228829"/>
            <a:ext cx="2520280"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sz="2000" dirty="0" smtClean="0"/>
              <a:t>Marcas </a:t>
            </a:r>
            <a:r>
              <a:rPr lang="es-AR" sz="2000" dirty="0" smtClean="0"/>
              <a:t>lingüísticas de </a:t>
            </a:r>
            <a:r>
              <a:rPr lang="es-AR" sz="2000" dirty="0" smtClean="0"/>
              <a:t>disenso</a:t>
            </a:r>
            <a:endParaRPr lang="es-AR" sz="2000" dirty="0"/>
          </a:p>
        </p:txBody>
      </p:sp>
      <p:sp>
        <p:nvSpPr>
          <p:cNvPr id="8" name="7 Elipse"/>
          <p:cNvSpPr/>
          <p:nvPr/>
        </p:nvSpPr>
        <p:spPr>
          <a:xfrm>
            <a:off x="3851920" y="3501008"/>
            <a:ext cx="4752528" cy="136815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sz="2000" dirty="0" smtClean="0"/>
              <a:t>Huellas de la otredad  y diversidad  (</a:t>
            </a:r>
            <a:r>
              <a:rPr lang="es-AR" sz="2000" dirty="0" err="1" smtClean="0"/>
              <a:t>Tosi</a:t>
            </a:r>
            <a:r>
              <a:rPr lang="es-AR" sz="2000" dirty="0" smtClean="0"/>
              <a:t>, 2019)</a:t>
            </a:r>
            <a:endParaRPr lang="es-AR" sz="2000" dirty="0"/>
          </a:p>
        </p:txBody>
      </p:sp>
      <p:sp>
        <p:nvSpPr>
          <p:cNvPr id="9" name="8 Flecha derecha"/>
          <p:cNvSpPr/>
          <p:nvPr/>
        </p:nvSpPr>
        <p:spPr>
          <a:xfrm rot="5400000">
            <a:off x="906398" y="3607458"/>
            <a:ext cx="2463009" cy="492442"/>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1" name="10 Flecha derecha"/>
          <p:cNvSpPr/>
          <p:nvPr/>
        </p:nvSpPr>
        <p:spPr>
          <a:xfrm rot="20583486">
            <a:off x="3244169" y="913102"/>
            <a:ext cx="1577386" cy="472986"/>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3" name="12 Rectángulo redondeado"/>
          <p:cNvSpPr/>
          <p:nvPr/>
        </p:nvSpPr>
        <p:spPr>
          <a:xfrm>
            <a:off x="1331640" y="5085184"/>
            <a:ext cx="6219232" cy="122413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sz="2400" dirty="0" smtClean="0"/>
              <a:t>Contribuye a la construcción del </a:t>
            </a:r>
            <a:r>
              <a:rPr lang="es-AR" sz="2400" i="1" dirty="0" err="1" smtClean="0"/>
              <a:t>ethos</a:t>
            </a:r>
            <a:r>
              <a:rPr lang="es-AR" sz="2400" dirty="0" smtClean="0"/>
              <a:t> autoral </a:t>
            </a:r>
            <a:r>
              <a:rPr lang="es-AR" sz="2400" dirty="0" smtClean="0"/>
              <a:t>(</a:t>
            </a:r>
            <a:r>
              <a:rPr lang="es-AR" sz="2400" dirty="0" err="1" smtClean="0"/>
              <a:t>Amossy</a:t>
            </a:r>
            <a:r>
              <a:rPr lang="es-AR" sz="2400" dirty="0" smtClean="0"/>
              <a:t>, 2009)).</a:t>
            </a:r>
            <a:endParaRPr lang="es-AR" sz="2400" dirty="0"/>
          </a:p>
        </p:txBody>
      </p:sp>
      <p:sp>
        <p:nvSpPr>
          <p:cNvPr id="14" name="13 Flecha derecha"/>
          <p:cNvSpPr/>
          <p:nvPr/>
        </p:nvSpPr>
        <p:spPr>
          <a:xfrm rot="1854875">
            <a:off x="2281732" y="2725295"/>
            <a:ext cx="2862353" cy="538498"/>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5" name="14 Elipse"/>
          <p:cNvSpPr/>
          <p:nvPr/>
        </p:nvSpPr>
        <p:spPr>
          <a:xfrm>
            <a:off x="4032862" y="1782342"/>
            <a:ext cx="4121776" cy="13402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sz="2000" dirty="0" smtClean="0"/>
              <a:t>Comentarios sobre la propia </a:t>
            </a:r>
            <a:r>
              <a:rPr lang="es-AR" sz="2000" dirty="0" smtClean="0"/>
              <a:t>enunciación (</a:t>
            </a:r>
            <a:r>
              <a:rPr lang="es-AR" sz="2000" dirty="0" err="1" smtClean="0"/>
              <a:t>Atuhier</a:t>
            </a:r>
            <a:r>
              <a:rPr lang="es-AR" sz="2000" dirty="0" smtClean="0"/>
              <a:t>, 1995)</a:t>
            </a:r>
            <a:endParaRPr lang="es-AR" sz="2000" dirty="0"/>
          </a:p>
        </p:txBody>
      </p:sp>
      <p:sp>
        <p:nvSpPr>
          <p:cNvPr id="2" name="1 Elipse"/>
          <p:cNvSpPr/>
          <p:nvPr/>
        </p:nvSpPr>
        <p:spPr>
          <a:xfrm>
            <a:off x="800264" y="549045"/>
            <a:ext cx="2520280" cy="207312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sz="2400" dirty="0" smtClean="0"/>
              <a:t>Lenguaje inclusivo </a:t>
            </a:r>
            <a:endParaRPr lang="es-AR" sz="2400" dirty="0"/>
          </a:p>
        </p:txBody>
      </p:sp>
      <p:sp>
        <p:nvSpPr>
          <p:cNvPr id="4" name="3 Flecha abajo"/>
          <p:cNvSpPr/>
          <p:nvPr/>
        </p:nvSpPr>
        <p:spPr>
          <a:xfrm>
            <a:off x="7015052" y="1293138"/>
            <a:ext cx="484632" cy="489204"/>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Tree>
    <p:extLst>
      <p:ext uri="{BB962C8B-B14F-4D97-AF65-F5344CB8AC3E}">
        <p14:creationId xmlns:p14="http://schemas.microsoft.com/office/powerpoint/2010/main" val="31859524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971600" y="836712"/>
            <a:ext cx="7344816" cy="5601533"/>
          </a:xfrm>
          <a:prstGeom prst="rect">
            <a:avLst/>
          </a:prstGeom>
        </p:spPr>
        <p:txBody>
          <a:bodyPr wrap="square">
            <a:spAutoFit/>
          </a:bodyPr>
          <a:lstStyle/>
          <a:p>
            <a:pPr marL="285750" indent="-285750">
              <a:buFont typeface="Wingdings" pitchFamily="2" charset="2"/>
              <a:buChar char="Ø"/>
            </a:pPr>
            <a:r>
              <a:rPr lang="es-MX" sz="2200" dirty="0"/>
              <a:t>L</a:t>
            </a:r>
            <a:r>
              <a:rPr lang="es-MX" sz="2200" dirty="0" smtClean="0"/>
              <a:t>as </a:t>
            </a:r>
            <a:r>
              <a:rPr lang="es-MX" sz="2200" dirty="0"/>
              <a:t>palabras o expresiones intervenidas </a:t>
            </a:r>
            <a:r>
              <a:rPr lang="es-ES" sz="2200" dirty="0" smtClean="0"/>
              <a:t>manifiestan </a:t>
            </a:r>
            <a:r>
              <a:rPr lang="es-ES" sz="2200" dirty="0"/>
              <a:t>un comentario del locutor sobre su propia enunciación, que pueden incluir uno o varios de estos </a:t>
            </a:r>
            <a:r>
              <a:rPr lang="es-ES" sz="2200" dirty="0" smtClean="0"/>
              <a:t>puntos.</a:t>
            </a:r>
          </a:p>
          <a:p>
            <a:pPr marL="285750" indent="-285750">
              <a:buFont typeface="Wingdings" pitchFamily="2" charset="2"/>
              <a:buChar char="Ø"/>
            </a:pPr>
            <a:endParaRPr lang="es-ES" sz="2200" dirty="0" smtClean="0"/>
          </a:p>
          <a:p>
            <a:pPr marL="285750" indent="-285750">
              <a:buFont typeface="Wingdings" pitchFamily="2" charset="2"/>
              <a:buChar char="Ø"/>
            </a:pPr>
            <a:r>
              <a:rPr lang="es-ES" sz="2200" dirty="0" smtClean="0"/>
              <a:t>Los comentarios –que suelen ser inconscientes– realizados por L (entre otros) pueden ser del orden de: </a:t>
            </a:r>
          </a:p>
          <a:p>
            <a:r>
              <a:rPr lang="es-ES" sz="2200" dirty="0" smtClean="0"/>
              <a:t> </a:t>
            </a:r>
          </a:p>
          <a:p>
            <a:r>
              <a:rPr lang="es-MX" sz="2200" i="1" dirty="0" smtClean="0"/>
              <a:t>X/@/–e/* es lo que conviene/corresponde;</a:t>
            </a:r>
            <a:endParaRPr lang="es-ES" sz="2200" dirty="0" smtClean="0"/>
          </a:p>
          <a:p>
            <a:r>
              <a:rPr lang="es-MX" sz="2200" i="1" dirty="0" smtClean="0"/>
              <a:t>X/@/–e/* a falta de otro recurso;</a:t>
            </a:r>
            <a:endParaRPr lang="es-ES" sz="2200" dirty="0" smtClean="0"/>
          </a:p>
          <a:p>
            <a:r>
              <a:rPr lang="es-MX" sz="2200" i="1" dirty="0" smtClean="0"/>
              <a:t>-o y –a no son válidos, por lo tanto, X/@/–e/*;</a:t>
            </a:r>
            <a:endParaRPr lang="es-ES" sz="2200" dirty="0" smtClean="0"/>
          </a:p>
          <a:p>
            <a:r>
              <a:rPr lang="es-MX" sz="2200" i="1" dirty="0" smtClean="0"/>
              <a:t>X/@/-e/* con valor más amplio o universal;</a:t>
            </a:r>
            <a:endParaRPr lang="es-ES" sz="2200" dirty="0" smtClean="0"/>
          </a:p>
          <a:p>
            <a:r>
              <a:rPr lang="es-MX" sz="2200" i="1" dirty="0" smtClean="0"/>
              <a:t>X/@/–e/*, como dicen los estudios de género, o como recomiendan las guías de lenguaje inclusivo.</a:t>
            </a:r>
            <a:r>
              <a:rPr lang="es-ES" sz="2200" dirty="0" smtClean="0"/>
              <a:t> </a:t>
            </a:r>
          </a:p>
          <a:p>
            <a:pPr algn="r"/>
            <a:endParaRPr lang="es-ES" sz="1400" dirty="0" smtClean="0"/>
          </a:p>
          <a:p>
            <a:pPr algn="r"/>
            <a:r>
              <a:rPr lang="es-ES" sz="1400" dirty="0" err="1" smtClean="0"/>
              <a:t>Authier-Revuz</a:t>
            </a:r>
            <a:r>
              <a:rPr lang="es-ES" sz="1400" dirty="0" smtClean="0"/>
              <a:t> </a:t>
            </a:r>
            <a:r>
              <a:rPr lang="es-ES" sz="1400" dirty="0"/>
              <a:t>(1995) </a:t>
            </a:r>
          </a:p>
        </p:txBody>
      </p:sp>
    </p:spTree>
    <p:extLst>
      <p:ext uri="{BB962C8B-B14F-4D97-AF65-F5344CB8AC3E}">
        <p14:creationId xmlns:p14="http://schemas.microsoft.com/office/powerpoint/2010/main" val="415145463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D:\Users\Carolina\Desktop\42096576_1878265452259819_5711852096140083200_n.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43608" y="456955"/>
            <a:ext cx="6970751" cy="584356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1042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908720"/>
            <a:ext cx="7848872" cy="5328592"/>
          </a:xfrm>
        </p:spPr>
        <p:txBody>
          <a:bodyPr>
            <a:normAutofit lnSpcReduction="10000"/>
          </a:bodyPr>
          <a:lstStyle/>
          <a:p>
            <a:pPr marL="68580" indent="0">
              <a:buNone/>
            </a:pPr>
            <a:r>
              <a:rPr lang="es-ES_tradnl" b="1" dirty="0" smtClean="0"/>
              <a:t>La </a:t>
            </a:r>
            <a:r>
              <a:rPr lang="es-ES_tradnl" b="1" dirty="0"/>
              <a:t>generación que les canta a les </a:t>
            </a:r>
            <a:r>
              <a:rPr lang="es-ES_tradnl" b="1" dirty="0" err="1"/>
              <a:t>desaparecides</a:t>
            </a:r>
            <a:endParaRPr lang="es-AR" dirty="0"/>
          </a:p>
          <a:p>
            <a:pPr marL="68580" indent="0">
              <a:buNone/>
            </a:pPr>
            <a:r>
              <a:rPr lang="es-ES_tradnl" dirty="0"/>
              <a:t> </a:t>
            </a:r>
            <a:endParaRPr lang="es-AR" dirty="0"/>
          </a:p>
          <a:p>
            <a:pPr marL="68580" indent="0">
              <a:buNone/>
            </a:pPr>
            <a:r>
              <a:rPr lang="es-ES_tradnl" dirty="0" smtClean="0"/>
              <a:t>(…) </a:t>
            </a:r>
            <a:r>
              <a:rPr lang="es-ES_tradnl" dirty="0"/>
              <a:t>La imagen más conmovedora de la marcha del domingo (para mí) la vi en un video publicado por este diario: un grupo de pibes y pibas, pero sobre todo pibas, de alrededor de quince años. Vienen por Avenida de Mayo cantando a los gritos y levantando las manos. No se escucha el principio pero dicen algo así: “…nuestro camino, marcado por las Madres y </a:t>
            </a:r>
            <a:r>
              <a:rPr lang="es-ES_tradnl" b="1" dirty="0">
                <a:solidFill>
                  <a:schemeClr val="bg2">
                    <a:lumMod val="50000"/>
                  </a:schemeClr>
                </a:solidFill>
              </a:rPr>
              <a:t>les </a:t>
            </a:r>
            <a:r>
              <a:rPr lang="es-ES_tradnl" b="1" dirty="0" err="1">
                <a:solidFill>
                  <a:schemeClr val="bg2">
                    <a:lumMod val="50000"/>
                  </a:schemeClr>
                </a:solidFill>
              </a:rPr>
              <a:t>compañeres</a:t>
            </a:r>
            <a:r>
              <a:rPr lang="es-ES_tradnl" b="1" dirty="0">
                <a:solidFill>
                  <a:schemeClr val="bg2">
                    <a:lumMod val="50000"/>
                  </a:schemeClr>
                </a:solidFill>
              </a:rPr>
              <a:t> </a:t>
            </a:r>
            <a:r>
              <a:rPr lang="es-ES_tradnl" b="1" dirty="0" err="1">
                <a:solidFill>
                  <a:schemeClr val="bg2">
                    <a:lumMod val="50000"/>
                  </a:schemeClr>
                </a:solidFill>
              </a:rPr>
              <a:t>desaparecides</a:t>
            </a:r>
            <a:r>
              <a:rPr lang="es-ES_tradnl" b="1" dirty="0">
                <a:solidFill>
                  <a:schemeClr val="bg2">
                    <a:lumMod val="50000"/>
                  </a:schemeClr>
                </a:solidFill>
              </a:rPr>
              <a:t> viven en </a:t>
            </a:r>
            <a:r>
              <a:rPr lang="es-ES_tradnl" b="1" dirty="0" err="1">
                <a:solidFill>
                  <a:schemeClr val="bg2">
                    <a:lumMod val="50000"/>
                  </a:schemeClr>
                </a:solidFill>
              </a:rPr>
              <a:t>nosotres</a:t>
            </a:r>
            <a:r>
              <a:rPr lang="es-ES_tradnl" b="1" dirty="0">
                <a:solidFill>
                  <a:schemeClr val="bg2">
                    <a:lumMod val="50000"/>
                  </a:schemeClr>
                </a:solidFill>
              </a:rPr>
              <a:t> </a:t>
            </a:r>
            <a:r>
              <a:rPr lang="es-ES_tradnl" dirty="0"/>
              <a:t>porque no nos han vencido”. </a:t>
            </a:r>
            <a:endParaRPr lang="es-ES_tradnl" dirty="0" smtClean="0"/>
          </a:p>
          <a:p>
            <a:pPr marL="68580" indent="0">
              <a:buNone/>
            </a:pPr>
            <a:endParaRPr lang="es-ES_tradnl" dirty="0"/>
          </a:p>
          <a:p>
            <a:pPr marL="68580" indent="0">
              <a:buNone/>
            </a:pPr>
            <a:r>
              <a:rPr lang="es-ES_tradnl" dirty="0" smtClean="0"/>
              <a:t>Victoria </a:t>
            </a:r>
            <a:r>
              <a:rPr lang="es-ES_tradnl" dirty="0" err="1"/>
              <a:t>Ginzberg</a:t>
            </a:r>
            <a:r>
              <a:rPr lang="es-ES_tradnl" dirty="0"/>
              <a:t> en Diario </a:t>
            </a:r>
            <a:r>
              <a:rPr lang="es-ES_tradnl" i="1" dirty="0"/>
              <a:t>Página 12</a:t>
            </a:r>
            <a:r>
              <a:rPr lang="es-ES_tradnl" dirty="0"/>
              <a:t>, 26 de marzo de 2019. </a:t>
            </a:r>
            <a:endParaRPr lang="es-AR" dirty="0"/>
          </a:p>
        </p:txBody>
      </p:sp>
    </p:spTree>
    <p:extLst>
      <p:ext uri="{BB962C8B-B14F-4D97-AF65-F5344CB8AC3E}">
        <p14:creationId xmlns:p14="http://schemas.microsoft.com/office/powerpoint/2010/main" val="243870808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3 Marcador de contenido" descr="D:\Users\Carolina\Desktop\81689776_1516592041826851_883625040807985152_n.jpg"/>
          <p:cNvPicPr>
            <a:picLocks noGrp="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403649" y="908720"/>
            <a:ext cx="4782046" cy="4923755"/>
          </a:xfrm>
          <a:prstGeom prst="rect">
            <a:avLst/>
          </a:prstGeom>
          <a:noFill/>
          <a:ln>
            <a:noFill/>
          </a:ln>
        </p:spPr>
      </p:pic>
      <p:sp>
        <p:nvSpPr>
          <p:cNvPr id="5" name="4 Rectángulo"/>
          <p:cNvSpPr/>
          <p:nvPr/>
        </p:nvSpPr>
        <p:spPr>
          <a:xfrm>
            <a:off x="6588224" y="3128836"/>
            <a:ext cx="1872208" cy="1477328"/>
          </a:xfrm>
          <a:prstGeom prst="rect">
            <a:avLst/>
          </a:prstGeom>
        </p:spPr>
        <p:txBody>
          <a:bodyPr wrap="square">
            <a:spAutoFit/>
          </a:bodyPr>
          <a:lstStyle/>
          <a:p>
            <a:r>
              <a:rPr lang="es-ES" i="1" dirty="0" err="1"/>
              <a:t>Flyer</a:t>
            </a:r>
            <a:r>
              <a:rPr lang="es-ES" dirty="0"/>
              <a:t> que circuló en las redes (noviembre de 2019</a:t>
            </a:r>
            <a:r>
              <a:rPr lang="es-ES" dirty="0" smtClean="0"/>
              <a:t>)</a:t>
            </a:r>
            <a:endParaRPr lang="es-ES" dirty="0"/>
          </a:p>
        </p:txBody>
      </p:sp>
    </p:spTree>
    <p:extLst>
      <p:ext uri="{BB962C8B-B14F-4D97-AF65-F5344CB8AC3E}">
        <p14:creationId xmlns:p14="http://schemas.microsoft.com/office/powerpoint/2010/main" val="11708955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¿A qué llamamos lenguaje inclusivo?</a:t>
            </a:r>
            <a:endParaRPr lang="es-ES" dirty="0"/>
          </a:p>
        </p:txBody>
      </p:sp>
      <p:sp>
        <p:nvSpPr>
          <p:cNvPr id="3" name="2 Marcador de contenido"/>
          <p:cNvSpPr>
            <a:spLocks noGrp="1"/>
          </p:cNvSpPr>
          <p:nvPr>
            <p:ph idx="1"/>
          </p:nvPr>
        </p:nvSpPr>
        <p:spPr>
          <a:xfrm>
            <a:off x="1043492" y="2323652"/>
            <a:ext cx="7272924" cy="3913660"/>
          </a:xfrm>
        </p:spPr>
        <p:txBody>
          <a:bodyPr>
            <a:normAutofit/>
          </a:bodyPr>
          <a:lstStyle/>
          <a:p>
            <a:pPr marL="68580" indent="0">
              <a:buNone/>
            </a:pPr>
            <a:endParaRPr lang="es-ES" dirty="0" smtClean="0"/>
          </a:p>
          <a:p>
            <a:pPr marL="68580" indent="0">
              <a:buNone/>
            </a:pPr>
            <a:r>
              <a:rPr lang="es-ES" dirty="0" smtClean="0"/>
              <a:t>Precisiones terminológicas y antecedentes: </a:t>
            </a:r>
          </a:p>
          <a:p>
            <a:pPr marL="68580" indent="0">
              <a:buNone/>
            </a:pPr>
            <a:endParaRPr lang="es-ES" dirty="0" smtClean="0"/>
          </a:p>
          <a:p>
            <a:pPr>
              <a:buFont typeface="Wingdings" pitchFamily="2" charset="2"/>
              <a:buChar char="v"/>
            </a:pPr>
            <a:r>
              <a:rPr lang="es-ES" dirty="0" smtClean="0"/>
              <a:t>Lenguaje con perspectiva de género</a:t>
            </a:r>
          </a:p>
          <a:p>
            <a:pPr>
              <a:buFont typeface="Wingdings" pitchFamily="2" charset="2"/>
              <a:buChar char="v"/>
            </a:pPr>
            <a:r>
              <a:rPr lang="es-ES" dirty="0"/>
              <a:t>L</a:t>
            </a:r>
            <a:r>
              <a:rPr lang="es-ES" dirty="0" smtClean="0"/>
              <a:t>enguaje no sexista</a:t>
            </a:r>
          </a:p>
          <a:p>
            <a:pPr>
              <a:buFont typeface="Wingdings" pitchFamily="2" charset="2"/>
              <a:buChar char="v"/>
            </a:pPr>
            <a:r>
              <a:rPr lang="es-ES" dirty="0"/>
              <a:t>L</a:t>
            </a:r>
            <a:r>
              <a:rPr lang="es-ES" dirty="0" smtClean="0"/>
              <a:t>enguaje inclusivo en términos amplios</a:t>
            </a:r>
          </a:p>
          <a:p>
            <a:pPr>
              <a:buFont typeface="Wingdings" pitchFamily="2" charset="2"/>
              <a:buChar char="v"/>
            </a:pPr>
            <a:r>
              <a:rPr lang="es-ES" dirty="0" smtClean="0"/>
              <a:t>Lenguaje inclusivo de género</a:t>
            </a:r>
          </a:p>
          <a:p>
            <a:pPr>
              <a:buFont typeface="Wingdings" pitchFamily="2" charset="2"/>
              <a:buChar char="v"/>
            </a:pPr>
            <a:r>
              <a:rPr lang="es-ES" dirty="0" smtClean="0"/>
              <a:t>El lenguaje inclusivo y la escritura académica</a:t>
            </a:r>
            <a:endParaRPr lang="es-ES" dirty="0"/>
          </a:p>
        </p:txBody>
      </p:sp>
    </p:spTree>
    <p:extLst>
      <p:ext uri="{BB962C8B-B14F-4D97-AF65-F5344CB8AC3E}">
        <p14:creationId xmlns:p14="http://schemas.microsoft.com/office/powerpoint/2010/main" val="74450167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1187624" y="1245839"/>
            <a:ext cx="3024336" cy="25731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sz="2000" dirty="0" smtClean="0"/>
              <a:t>Trabajos académicos en la Universidad</a:t>
            </a:r>
          </a:p>
          <a:p>
            <a:pPr algn="ctr"/>
            <a:endParaRPr lang="es-AR" sz="2000" dirty="0" smtClean="0"/>
          </a:p>
        </p:txBody>
      </p:sp>
      <p:sp>
        <p:nvSpPr>
          <p:cNvPr id="5" name="4 Elipse"/>
          <p:cNvSpPr/>
          <p:nvPr/>
        </p:nvSpPr>
        <p:spPr>
          <a:xfrm>
            <a:off x="5076056" y="1164259"/>
            <a:ext cx="3024336" cy="27363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sz="2400" dirty="0" smtClean="0"/>
              <a:t>Revistas académicas</a:t>
            </a:r>
            <a:endParaRPr lang="es-AR" sz="2400" dirty="0"/>
          </a:p>
        </p:txBody>
      </p:sp>
      <p:sp>
        <p:nvSpPr>
          <p:cNvPr id="6" name="5 Elipse"/>
          <p:cNvSpPr/>
          <p:nvPr/>
        </p:nvSpPr>
        <p:spPr>
          <a:xfrm>
            <a:off x="3131840" y="3645024"/>
            <a:ext cx="2944011" cy="26888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sz="2400" dirty="0" smtClean="0"/>
              <a:t>Libros  académicos o de divulgación</a:t>
            </a:r>
            <a:endParaRPr lang="es-AR" sz="2400" dirty="0"/>
          </a:p>
        </p:txBody>
      </p:sp>
    </p:spTree>
    <p:extLst>
      <p:ext uri="{BB962C8B-B14F-4D97-AF65-F5344CB8AC3E}">
        <p14:creationId xmlns:p14="http://schemas.microsoft.com/office/powerpoint/2010/main" val="25359895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548680"/>
            <a:ext cx="7024744" cy="1143000"/>
          </a:xfrm>
        </p:spPr>
        <p:txBody>
          <a:bodyPr>
            <a:normAutofit/>
          </a:bodyPr>
          <a:lstStyle/>
          <a:p>
            <a:r>
              <a:rPr lang="es-AR" dirty="0" smtClean="0"/>
              <a:t>Obras de consulta</a:t>
            </a:r>
            <a:endParaRPr lang="es-AR" dirty="0"/>
          </a:p>
        </p:txBody>
      </p:sp>
      <p:sp>
        <p:nvSpPr>
          <p:cNvPr id="3" name="2 Marcador de contenido"/>
          <p:cNvSpPr>
            <a:spLocks noGrp="1"/>
          </p:cNvSpPr>
          <p:nvPr>
            <p:ph idx="1"/>
          </p:nvPr>
        </p:nvSpPr>
        <p:spPr>
          <a:xfrm>
            <a:off x="1043492" y="1916832"/>
            <a:ext cx="7272924" cy="4248472"/>
          </a:xfrm>
        </p:spPr>
        <p:txBody>
          <a:bodyPr>
            <a:normAutofit lnSpcReduction="10000"/>
          </a:bodyPr>
          <a:lstStyle/>
          <a:p>
            <a:r>
              <a:rPr lang="es-AR" dirty="0" smtClean="0"/>
              <a:t>La RAE </a:t>
            </a:r>
            <a:r>
              <a:rPr lang="es-AR" dirty="0"/>
              <a:t>es considerada la máxima autoridad lexicográfica, no debe ser la única </a:t>
            </a:r>
            <a:r>
              <a:rPr lang="es-AR" dirty="0" smtClean="0"/>
              <a:t>referencia. </a:t>
            </a:r>
            <a:r>
              <a:rPr lang="es-AR" dirty="0"/>
              <a:t>N</a:t>
            </a:r>
            <a:r>
              <a:rPr lang="es-AR" dirty="0" smtClean="0"/>
              <a:t>o </a:t>
            </a:r>
            <a:r>
              <a:rPr lang="es-AR" dirty="0"/>
              <a:t>significa que sea la mejor ni que se ha de seguir sus criterios en toda </a:t>
            </a:r>
            <a:r>
              <a:rPr lang="es-AR" dirty="0" smtClean="0"/>
              <a:t>circunstancia (</a:t>
            </a:r>
            <a:r>
              <a:rPr lang="es-AR" dirty="0" err="1" smtClean="0"/>
              <a:t>Tosi</a:t>
            </a:r>
            <a:r>
              <a:rPr lang="es-AR" dirty="0" smtClean="0"/>
              <a:t>, 2020).</a:t>
            </a:r>
          </a:p>
          <a:p>
            <a:r>
              <a:rPr lang="es-AR" dirty="0"/>
              <a:t>Pueden consultarse obras </a:t>
            </a:r>
            <a:r>
              <a:rPr lang="es-AR" dirty="0" err="1"/>
              <a:t>ortotipográficas</a:t>
            </a:r>
            <a:r>
              <a:rPr lang="es-AR" dirty="0"/>
              <a:t> (i.e. Martínez de Souza, 2004), manuales de corrección (i.e. </a:t>
            </a:r>
            <a:r>
              <a:rPr lang="es-ES" i="1" dirty="0"/>
              <a:t>Escribir en español. Claves para una corrección de </a:t>
            </a:r>
            <a:r>
              <a:rPr lang="es-ES" i="1" dirty="0" smtClean="0"/>
              <a:t>estilo</a:t>
            </a:r>
            <a:r>
              <a:rPr lang="es-ES" dirty="0" smtClean="0"/>
              <a:t> de </a:t>
            </a:r>
            <a:r>
              <a:rPr lang="es-AR" dirty="0" smtClean="0"/>
              <a:t>García </a:t>
            </a:r>
            <a:r>
              <a:rPr lang="es-AR" dirty="0"/>
              <a:t>Negroni, </a:t>
            </a:r>
            <a:r>
              <a:rPr lang="es-AR" dirty="0" smtClean="0"/>
              <a:t>2016), </a:t>
            </a:r>
            <a:r>
              <a:rPr lang="es-AR" dirty="0"/>
              <a:t>diccionarios latinoamericanos (i. e. </a:t>
            </a:r>
            <a:r>
              <a:rPr lang="es-AR" i="1" dirty="0"/>
              <a:t>Diccionario  Latinoamericano de la Lengua Española</a:t>
            </a:r>
            <a:r>
              <a:rPr lang="es-AR" dirty="0"/>
              <a:t>, de la </a:t>
            </a:r>
            <a:r>
              <a:rPr lang="es-AR" dirty="0" err="1"/>
              <a:t>Untref</a:t>
            </a:r>
            <a:r>
              <a:rPr lang="es-AR" dirty="0" smtClean="0"/>
              <a:t>), etcétera.</a:t>
            </a:r>
            <a:endParaRPr lang="es-AR" dirty="0"/>
          </a:p>
        </p:txBody>
      </p:sp>
    </p:spTree>
    <p:extLst>
      <p:ext uri="{BB962C8B-B14F-4D97-AF65-F5344CB8AC3E}">
        <p14:creationId xmlns:p14="http://schemas.microsoft.com/office/powerpoint/2010/main" val="1021695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AR" dirty="0" smtClean="0"/>
              <a:t>Obras de referencia específicas</a:t>
            </a:r>
            <a:endParaRPr lang="es-AR" dirty="0"/>
          </a:p>
        </p:txBody>
      </p:sp>
      <p:sp>
        <p:nvSpPr>
          <p:cNvPr id="3" name="2 Marcador de contenido"/>
          <p:cNvSpPr>
            <a:spLocks noGrp="1"/>
          </p:cNvSpPr>
          <p:nvPr>
            <p:ph idx="1"/>
          </p:nvPr>
        </p:nvSpPr>
        <p:spPr/>
        <p:txBody>
          <a:bodyPr>
            <a:normAutofit fontScale="92500"/>
          </a:bodyPr>
          <a:lstStyle/>
          <a:p>
            <a:r>
              <a:rPr lang="es-AR" dirty="0"/>
              <a:t>D</a:t>
            </a:r>
            <a:r>
              <a:rPr lang="es-AR" dirty="0" smtClean="0"/>
              <a:t>irectrices </a:t>
            </a:r>
            <a:r>
              <a:rPr lang="es-AR" dirty="0"/>
              <a:t>para </a:t>
            </a:r>
            <a:r>
              <a:rPr lang="es-AR" dirty="0" smtClean="0"/>
              <a:t>autores/as</a:t>
            </a:r>
          </a:p>
          <a:p>
            <a:r>
              <a:rPr lang="es-AR" dirty="0" smtClean="0"/>
              <a:t>Manuales </a:t>
            </a:r>
            <a:r>
              <a:rPr lang="es-AR" dirty="0"/>
              <a:t>de estilo </a:t>
            </a:r>
            <a:endParaRPr lang="es-AR" dirty="0" smtClean="0"/>
          </a:p>
          <a:p>
            <a:r>
              <a:rPr lang="es-AR" dirty="0" smtClean="0"/>
              <a:t>Hojas de estilo</a:t>
            </a:r>
          </a:p>
          <a:p>
            <a:r>
              <a:rPr lang="es-AR" dirty="0" smtClean="0"/>
              <a:t>Guías de lenguaje inclusivo o no sexistas:</a:t>
            </a:r>
          </a:p>
          <a:p>
            <a:pPr marL="68580" indent="0">
              <a:buNone/>
            </a:pPr>
            <a:r>
              <a:rPr lang="es-AR" dirty="0"/>
              <a:t>Son documentos elaborados por instituciones con fines específicos y organismos de derechos humanos, con el propósito de propiciar un uso no discriminatorio del lenguaje, tanto en las comunicaciones escritas como orales. </a:t>
            </a:r>
          </a:p>
        </p:txBody>
      </p:sp>
    </p:spTree>
    <p:extLst>
      <p:ext uri="{BB962C8B-B14F-4D97-AF65-F5344CB8AC3E}">
        <p14:creationId xmlns:p14="http://schemas.microsoft.com/office/powerpoint/2010/main" val="231541251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Elipse"/>
          <p:cNvSpPr/>
          <p:nvPr/>
        </p:nvSpPr>
        <p:spPr>
          <a:xfrm>
            <a:off x="5399584" y="1133427"/>
            <a:ext cx="3024336" cy="25731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sz="2000" dirty="0" smtClean="0"/>
              <a:t>Trabajos académicos en la Universidad</a:t>
            </a:r>
          </a:p>
          <a:p>
            <a:pPr algn="ctr"/>
            <a:endParaRPr lang="es-AR" sz="2000" dirty="0" smtClean="0"/>
          </a:p>
        </p:txBody>
      </p:sp>
      <p:sp>
        <p:nvSpPr>
          <p:cNvPr id="2" name="1 Rectángulo"/>
          <p:cNvSpPr/>
          <p:nvPr/>
        </p:nvSpPr>
        <p:spPr>
          <a:xfrm>
            <a:off x="827584" y="1268760"/>
            <a:ext cx="4572000" cy="3785652"/>
          </a:xfrm>
          <a:prstGeom prst="rect">
            <a:avLst/>
          </a:prstGeom>
        </p:spPr>
        <p:txBody>
          <a:bodyPr>
            <a:spAutoFit/>
          </a:bodyPr>
          <a:lstStyle/>
          <a:p>
            <a:r>
              <a:rPr lang="es-ES" sz="2400" dirty="0" smtClean="0"/>
              <a:t>La</a:t>
            </a:r>
            <a:r>
              <a:rPr lang="es-ES" sz="2400" dirty="0"/>
              <a:t> </a:t>
            </a:r>
            <a:r>
              <a:rPr lang="es-ES" sz="2400" dirty="0">
                <a:hlinkClick r:id="rId2"/>
              </a:rPr>
              <a:t>Resolución (CD) N°1558/19</a:t>
            </a:r>
            <a:r>
              <a:rPr lang="es-ES" sz="2400" dirty="0"/>
              <a:t>, admitir y reconocer como válido el uso del lenguaje inclusivo en la producción académica en los niveles de grado y posgrado. Esta medida alcanza a los exámenes tanto como a los trabajos monográficos, tesinas y tesis.</a:t>
            </a:r>
          </a:p>
        </p:txBody>
      </p:sp>
      <p:sp>
        <p:nvSpPr>
          <p:cNvPr id="3" name="2 Rectángulo"/>
          <p:cNvSpPr/>
          <p:nvPr/>
        </p:nvSpPr>
        <p:spPr>
          <a:xfrm>
            <a:off x="3108513" y="5373216"/>
            <a:ext cx="4572000" cy="646331"/>
          </a:xfrm>
          <a:prstGeom prst="rect">
            <a:avLst/>
          </a:prstGeom>
        </p:spPr>
        <p:txBody>
          <a:bodyPr>
            <a:spAutoFit/>
          </a:bodyPr>
          <a:lstStyle/>
          <a:p>
            <a:r>
              <a:rPr lang="es-ES" dirty="0">
                <a:hlinkClick r:id="rId3"/>
              </a:rPr>
              <a:t>http://www.sociales.uba.ar/genero/recursero-de-lenguaje-inclusivo/</a:t>
            </a:r>
            <a:endParaRPr lang="es-ES" dirty="0"/>
          </a:p>
        </p:txBody>
      </p:sp>
    </p:spTree>
    <p:extLst>
      <p:ext uri="{BB962C8B-B14F-4D97-AF65-F5344CB8AC3E}">
        <p14:creationId xmlns:p14="http://schemas.microsoft.com/office/powerpoint/2010/main" val="356727034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608" y="3429000"/>
            <a:ext cx="6777317" cy="2304256"/>
          </a:xfrm>
        </p:spPr>
        <p:txBody>
          <a:bodyPr/>
          <a:lstStyle/>
          <a:p>
            <a:r>
              <a:rPr lang="es-ES" dirty="0" smtClean="0"/>
              <a:t>Directrices </a:t>
            </a:r>
            <a:r>
              <a:rPr lang="es-ES" dirty="0"/>
              <a:t>para la redacción en </a:t>
            </a:r>
            <a:r>
              <a:rPr lang="es-ES" dirty="0" smtClean="0"/>
              <a:t>revistas académica.</a:t>
            </a:r>
          </a:p>
          <a:p>
            <a:r>
              <a:rPr lang="es-ES" dirty="0" smtClean="0"/>
              <a:t>En general, apelan a guías de lenguaje no sexista.</a:t>
            </a:r>
            <a:endParaRPr lang="es-ES" dirty="0"/>
          </a:p>
        </p:txBody>
      </p:sp>
      <p:sp>
        <p:nvSpPr>
          <p:cNvPr id="5" name="4 Elipse"/>
          <p:cNvSpPr/>
          <p:nvPr/>
        </p:nvSpPr>
        <p:spPr>
          <a:xfrm>
            <a:off x="611560" y="476672"/>
            <a:ext cx="3024336" cy="2736303"/>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sz="2400" dirty="0" smtClean="0"/>
              <a:t>Revistas académicas</a:t>
            </a:r>
            <a:endParaRPr lang="es-AR" sz="2400" dirty="0"/>
          </a:p>
        </p:txBody>
      </p:sp>
    </p:spTree>
    <p:extLst>
      <p:ext uri="{BB962C8B-B14F-4D97-AF65-F5344CB8AC3E}">
        <p14:creationId xmlns:p14="http://schemas.microsoft.com/office/powerpoint/2010/main" val="91494537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5 Elipse"/>
          <p:cNvSpPr/>
          <p:nvPr/>
        </p:nvSpPr>
        <p:spPr>
          <a:xfrm>
            <a:off x="6372200" y="-2624"/>
            <a:ext cx="2944011" cy="268887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sz="2400" dirty="0" smtClean="0"/>
              <a:t>Libros  académicos o de divulgación</a:t>
            </a:r>
            <a:endParaRPr lang="es-AR" sz="2400" dirty="0"/>
          </a:p>
        </p:txBody>
      </p:sp>
      <p:sp>
        <p:nvSpPr>
          <p:cNvPr id="3" name="2 Rectángulo"/>
          <p:cNvSpPr/>
          <p:nvPr/>
        </p:nvSpPr>
        <p:spPr>
          <a:xfrm>
            <a:off x="755576" y="1052736"/>
            <a:ext cx="6336704" cy="5016758"/>
          </a:xfrm>
          <a:prstGeom prst="rect">
            <a:avLst/>
          </a:prstGeom>
        </p:spPr>
        <p:txBody>
          <a:bodyPr wrap="square">
            <a:spAutoFit/>
          </a:bodyPr>
          <a:lstStyle/>
          <a:p>
            <a:pPr marL="285750" indent="-285750">
              <a:buFont typeface="Wingdings" pitchFamily="2" charset="2"/>
              <a:buChar char="v"/>
            </a:pPr>
            <a:r>
              <a:rPr lang="es-ES" sz="2000" dirty="0" smtClean="0"/>
              <a:t>En las editoriales surge la </a:t>
            </a:r>
            <a:r>
              <a:rPr lang="es-ES" sz="2000" dirty="0"/>
              <a:t>preocupación </a:t>
            </a:r>
            <a:r>
              <a:rPr lang="es-ES" sz="2000" dirty="0" smtClean="0"/>
              <a:t>            por </a:t>
            </a:r>
            <a:r>
              <a:rPr lang="es-ES" sz="2000" dirty="0"/>
              <a:t>la corrección, la legibilidad y una </a:t>
            </a:r>
            <a:r>
              <a:rPr lang="es-ES" sz="2000" dirty="0" smtClean="0"/>
              <a:t>       cierta </a:t>
            </a:r>
            <a:r>
              <a:rPr lang="es-ES" sz="2000" dirty="0"/>
              <a:t>búsqueda de “asepsia” al </a:t>
            </a:r>
            <a:r>
              <a:rPr lang="es-ES" sz="2000" dirty="0" smtClean="0"/>
              <a:t>          jerarquizar la </a:t>
            </a:r>
            <a:r>
              <a:rPr lang="es-ES" sz="2000" dirty="0"/>
              <a:t>elección de </a:t>
            </a:r>
            <a:r>
              <a:rPr lang="es-ES" sz="2000" dirty="0" smtClean="0"/>
              <a:t>ciertos recursos</a:t>
            </a:r>
            <a:r>
              <a:rPr lang="es-ES" sz="2000" dirty="0"/>
              <a:t>, como </a:t>
            </a:r>
            <a:r>
              <a:rPr lang="es-ES" sz="2000" dirty="0" smtClean="0"/>
              <a:t>los </a:t>
            </a:r>
            <a:r>
              <a:rPr lang="es-ES" sz="2000" dirty="0"/>
              <a:t>sustantivos colectivos y abstractos, </a:t>
            </a:r>
            <a:r>
              <a:rPr lang="es-ES" sz="2000" dirty="0" smtClean="0"/>
              <a:t>y </a:t>
            </a:r>
            <a:r>
              <a:rPr lang="es-ES" sz="2000" dirty="0"/>
              <a:t>limitar otras formas sintácticas, gráficas y </a:t>
            </a:r>
            <a:r>
              <a:rPr lang="es-ES" sz="2000" dirty="0" smtClean="0"/>
              <a:t>tipográficas.</a:t>
            </a:r>
            <a:endParaRPr lang="es-ES" sz="2000" dirty="0" smtClean="0"/>
          </a:p>
          <a:p>
            <a:pPr marL="285750" indent="-285750">
              <a:buFont typeface="Wingdings" pitchFamily="2" charset="2"/>
              <a:buChar char="v"/>
            </a:pPr>
            <a:endParaRPr lang="es-ES" sz="2000" dirty="0"/>
          </a:p>
          <a:p>
            <a:pPr marL="285750" indent="-285750">
              <a:buFont typeface="Wingdings" pitchFamily="2" charset="2"/>
              <a:buChar char="v"/>
            </a:pPr>
            <a:r>
              <a:rPr lang="es-ES" sz="2000" dirty="0" smtClean="0"/>
              <a:t>Las </a:t>
            </a:r>
            <a:r>
              <a:rPr lang="es-ES" sz="2000" dirty="0" smtClean="0"/>
              <a:t>editoriales </a:t>
            </a:r>
            <a:r>
              <a:rPr lang="es-ES" sz="2000" dirty="0" smtClean="0"/>
              <a:t>desestiman </a:t>
            </a:r>
            <a:r>
              <a:rPr lang="es-ES" sz="2000" dirty="0"/>
              <a:t>el lenguaje inclusivo como expresión institucional, es decir no forma parte de su política editorial, aunque sí lo incluyen a pedido de </a:t>
            </a:r>
            <a:r>
              <a:rPr lang="es-ES" sz="2000" dirty="0" err="1"/>
              <a:t>lxs</a:t>
            </a:r>
            <a:r>
              <a:rPr lang="es-ES" sz="2000" dirty="0"/>
              <a:t> </a:t>
            </a:r>
            <a:r>
              <a:rPr lang="es-ES" sz="2000" dirty="0" err="1"/>
              <a:t>autorxs</a:t>
            </a:r>
            <a:r>
              <a:rPr lang="es-ES" sz="2000" dirty="0"/>
              <a:t>. </a:t>
            </a:r>
            <a:endParaRPr lang="es-ES" sz="2000" dirty="0" smtClean="0"/>
          </a:p>
          <a:p>
            <a:pPr marL="285750" indent="-285750">
              <a:buFont typeface="Wingdings" pitchFamily="2" charset="2"/>
              <a:buChar char="v"/>
            </a:pPr>
            <a:endParaRPr lang="es-ES" sz="2000" dirty="0" smtClean="0"/>
          </a:p>
          <a:p>
            <a:pPr marL="285750" indent="-285750">
              <a:buFont typeface="Wingdings" pitchFamily="2" charset="2"/>
              <a:buChar char="v"/>
            </a:pPr>
            <a:r>
              <a:rPr lang="es-ES" sz="2000" dirty="0" smtClean="0"/>
              <a:t>Excepciones: (</a:t>
            </a:r>
            <a:r>
              <a:rPr lang="es-ES" sz="2000" dirty="0"/>
              <a:t>pocas) editoriales independientes (Editorial </a:t>
            </a:r>
            <a:r>
              <a:rPr lang="es-ES" sz="2000" dirty="0" err="1"/>
              <a:t>Chirimbote</a:t>
            </a:r>
            <a:r>
              <a:rPr lang="es-ES" sz="2000" dirty="0"/>
              <a:t> y el Grupo Editor Universitario)</a:t>
            </a:r>
            <a:endParaRPr lang="es-ES" sz="2000" dirty="0"/>
          </a:p>
        </p:txBody>
      </p:sp>
    </p:spTree>
    <p:extLst>
      <p:ext uri="{BB962C8B-B14F-4D97-AF65-F5344CB8AC3E}">
        <p14:creationId xmlns:p14="http://schemas.microsoft.com/office/powerpoint/2010/main" val="30562740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490" y="1027664"/>
            <a:ext cx="6901973" cy="601136"/>
          </a:xfrm>
        </p:spPr>
        <p:txBody>
          <a:bodyPr>
            <a:noAutofit/>
          </a:bodyPr>
          <a:lstStyle/>
          <a:p>
            <a:r>
              <a:rPr lang="es-ES" sz="2800" i="1" dirty="0" smtClean="0"/>
              <a:t>Salud y adolescencias </a:t>
            </a:r>
            <a:r>
              <a:rPr lang="es-ES" sz="2800" dirty="0" smtClean="0"/>
              <a:t>(Ministerio de la Salud de la Nación), 2017</a:t>
            </a:r>
            <a:endParaRPr lang="es-ES" sz="2800" dirty="0"/>
          </a:p>
        </p:txBody>
      </p:sp>
      <p:sp>
        <p:nvSpPr>
          <p:cNvPr id="3" name="2 Marcador de contenido"/>
          <p:cNvSpPr>
            <a:spLocks noGrp="1"/>
          </p:cNvSpPr>
          <p:nvPr>
            <p:ph idx="1"/>
          </p:nvPr>
        </p:nvSpPr>
        <p:spPr>
          <a:xfrm>
            <a:off x="4860032" y="1720308"/>
            <a:ext cx="3898776" cy="4525963"/>
          </a:xfrm>
        </p:spPr>
        <p:txBody>
          <a:bodyPr>
            <a:noAutofit/>
          </a:bodyPr>
          <a:lstStyle/>
          <a:p>
            <a:pPr marL="0" indent="0">
              <a:buNone/>
            </a:pPr>
            <a:r>
              <a:rPr lang="es-ES" sz="2000" dirty="0"/>
              <a:t>1. Al igual que </a:t>
            </a:r>
            <a:r>
              <a:rPr lang="es-ES" sz="2000" dirty="0" smtClean="0"/>
              <a:t>otros  documentos elaborados por organismos públicos de Argentina, este </a:t>
            </a:r>
            <a:r>
              <a:rPr lang="es-ES" sz="2000" dirty="0"/>
              <a:t>material </a:t>
            </a:r>
            <a:r>
              <a:rPr lang="es-ES" sz="2000" dirty="0" smtClean="0"/>
              <a:t>cuestiona el </a:t>
            </a:r>
            <a:r>
              <a:rPr lang="es-ES" sz="2000" dirty="0"/>
              <a:t>binarismo </a:t>
            </a:r>
            <a:r>
              <a:rPr lang="es-ES" sz="2000" dirty="0" smtClean="0"/>
              <a:t>del sistema sexo-género y </a:t>
            </a:r>
            <a:r>
              <a:rPr lang="es-ES" sz="2000" dirty="0"/>
              <a:t>por ese motivo </a:t>
            </a:r>
            <a:r>
              <a:rPr lang="es-ES" sz="2000" dirty="0" smtClean="0"/>
              <a:t>no se </a:t>
            </a:r>
            <a:r>
              <a:rPr lang="es-ES" sz="2000" dirty="0"/>
              <a:t>han utilizado </a:t>
            </a:r>
            <a:r>
              <a:rPr lang="es-ES" sz="2000" dirty="0" smtClean="0"/>
              <a:t>pronombres como </a:t>
            </a:r>
            <a:r>
              <a:rPr lang="es-ES" sz="2000" dirty="0"/>
              <a:t>“el” </a:t>
            </a:r>
            <a:r>
              <a:rPr lang="es-ES" sz="2000" dirty="0" smtClean="0"/>
              <a:t>y “</a:t>
            </a:r>
            <a:r>
              <a:rPr lang="es-ES" sz="2000" dirty="0"/>
              <a:t>la”, sino que se </a:t>
            </a:r>
            <a:r>
              <a:rPr lang="es-ES" sz="2000" dirty="0" smtClean="0"/>
              <a:t>han marcado </a:t>
            </a:r>
            <a:r>
              <a:rPr lang="es-ES" sz="2000" dirty="0"/>
              <a:t>con una “x</a:t>
            </a:r>
            <a:r>
              <a:rPr lang="es-ES" sz="2000" dirty="0" smtClean="0"/>
              <a:t>” las </a:t>
            </a:r>
            <a:r>
              <a:rPr lang="es-ES" sz="2000" dirty="0"/>
              <a:t>vocales que </a:t>
            </a:r>
            <a:r>
              <a:rPr lang="es-ES" sz="2000" dirty="0" err="1" smtClean="0"/>
              <a:t>generizan</a:t>
            </a:r>
            <a:r>
              <a:rPr lang="es-ES" sz="2000" dirty="0" smtClean="0"/>
              <a:t> los </a:t>
            </a:r>
            <a:r>
              <a:rPr lang="es-ES" sz="2000" dirty="0"/>
              <a:t>pronombres</a:t>
            </a:r>
            <a:r>
              <a:rPr lang="es-ES" sz="2000" dirty="0" smtClean="0"/>
              <a:t>,  reconociendo </a:t>
            </a:r>
            <a:r>
              <a:rPr lang="es-ES" sz="2000" dirty="0"/>
              <a:t>y </a:t>
            </a:r>
            <a:r>
              <a:rPr lang="es-ES" sz="2000" dirty="0" smtClean="0"/>
              <a:t>visibilizando así </a:t>
            </a:r>
            <a:r>
              <a:rPr lang="es-ES" sz="2000" dirty="0"/>
              <a:t>los </a:t>
            </a:r>
            <a:r>
              <a:rPr lang="es-ES" sz="2000" dirty="0" smtClean="0"/>
              <a:t>paradigmas e identidades que </a:t>
            </a:r>
            <a:r>
              <a:rPr lang="es-ES" sz="2000" dirty="0"/>
              <a:t>cuestionan </a:t>
            </a:r>
            <a:r>
              <a:rPr lang="es-ES" sz="2000" dirty="0" smtClean="0"/>
              <a:t>el sistema </a:t>
            </a:r>
            <a:r>
              <a:rPr lang="es-ES" sz="2000" dirty="0" err="1"/>
              <a:t>binarista</a:t>
            </a:r>
            <a:r>
              <a:rPr lang="es-ES" sz="2000" dirty="0"/>
              <a:t>.</a:t>
            </a:r>
          </a:p>
        </p:txBody>
      </p:sp>
      <p:sp>
        <p:nvSpPr>
          <p:cNvPr id="4" name="3 Rectángulo"/>
          <p:cNvSpPr/>
          <p:nvPr/>
        </p:nvSpPr>
        <p:spPr>
          <a:xfrm>
            <a:off x="683568" y="1628800"/>
            <a:ext cx="3600400" cy="4708981"/>
          </a:xfrm>
          <a:prstGeom prst="rect">
            <a:avLst/>
          </a:prstGeom>
        </p:spPr>
        <p:txBody>
          <a:bodyPr wrap="square">
            <a:spAutoFit/>
          </a:bodyPr>
          <a:lstStyle/>
          <a:p>
            <a:r>
              <a:rPr lang="es-ES" sz="2000" dirty="0" smtClean="0"/>
              <a:t>«En </a:t>
            </a:r>
            <a:r>
              <a:rPr lang="es-ES" sz="2000" dirty="0"/>
              <a:t>ocasiones, </a:t>
            </a:r>
            <a:r>
              <a:rPr lang="es-ES" sz="2000" dirty="0" err="1"/>
              <a:t>lxs</a:t>
            </a:r>
            <a:r>
              <a:rPr lang="es-ES" sz="2000" dirty="0"/>
              <a:t> familiares de adolescentes LGBTI</a:t>
            </a:r>
          </a:p>
          <a:p>
            <a:r>
              <a:rPr lang="es-ES" sz="2000" dirty="0"/>
              <a:t>no están al tanto de la orientación sexual y/o la</a:t>
            </a:r>
          </a:p>
          <a:p>
            <a:r>
              <a:rPr lang="es-ES" sz="2000" dirty="0"/>
              <a:t>identidad de género de </a:t>
            </a:r>
            <a:r>
              <a:rPr lang="es-ES" sz="2000" dirty="0" err="1"/>
              <a:t>lxs</a:t>
            </a:r>
            <a:r>
              <a:rPr lang="es-ES" sz="2000" dirty="0"/>
              <a:t> </a:t>
            </a:r>
            <a:r>
              <a:rPr lang="es-ES" sz="2000" dirty="0" err="1"/>
              <a:t>niñxs</a:t>
            </a:r>
            <a:r>
              <a:rPr lang="es-ES" sz="2000" dirty="0"/>
              <a:t> y adolescentes</a:t>
            </a:r>
          </a:p>
          <a:p>
            <a:r>
              <a:rPr lang="es-ES" sz="2000" dirty="0"/>
              <a:t>ni disponen de la información adecuada </a:t>
            </a:r>
            <a:r>
              <a:rPr lang="es-ES" sz="2000" dirty="0" smtClean="0"/>
              <a:t>para cada </a:t>
            </a:r>
            <a:r>
              <a:rPr lang="es-ES" sz="2000" dirty="0"/>
              <a:t>caso. Además, es posible que </a:t>
            </a:r>
            <a:r>
              <a:rPr lang="es-ES" sz="2000" dirty="0" err="1"/>
              <a:t>estxs</a:t>
            </a:r>
            <a:r>
              <a:rPr lang="es-ES" sz="2000" dirty="0"/>
              <a:t> adolescentes</a:t>
            </a:r>
          </a:p>
          <a:p>
            <a:r>
              <a:rPr lang="es-ES" sz="2000" dirty="0"/>
              <a:t>hayan sufrido, sufran o vayan a sufrir</a:t>
            </a:r>
          </a:p>
          <a:p>
            <a:r>
              <a:rPr lang="es-ES" sz="2000" dirty="0"/>
              <a:t>discriminación por parte de sus </a:t>
            </a:r>
            <a:r>
              <a:rPr lang="es-ES" sz="2000" dirty="0" smtClean="0"/>
              <a:t>familiares».</a:t>
            </a:r>
            <a:endParaRPr lang="es-ES" sz="2000" dirty="0"/>
          </a:p>
        </p:txBody>
      </p:sp>
    </p:spTree>
    <p:extLst>
      <p:ext uri="{BB962C8B-B14F-4D97-AF65-F5344CB8AC3E}">
        <p14:creationId xmlns:p14="http://schemas.microsoft.com/office/powerpoint/2010/main" val="41470613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971600" y="476672"/>
            <a:ext cx="7024744" cy="1143000"/>
          </a:xfrm>
        </p:spPr>
        <p:txBody>
          <a:bodyPr>
            <a:normAutofit/>
          </a:bodyPr>
          <a:lstStyle/>
          <a:p>
            <a:r>
              <a:rPr lang="es-AR" dirty="0" smtClean="0"/>
              <a:t>La escritura académica</a:t>
            </a:r>
            <a:endParaRPr lang="es-AR" dirty="0"/>
          </a:p>
        </p:txBody>
      </p:sp>
      <p:sp>
        <p:nvSpPr>
          <p:cNvPr id="3" name="2 Marcador de contenido"/>
          <p:cNvSpPr>
            <a:spLocks noGrp="1"/>
          </p:cNvSpPr>
          <p:nvPr>
            <p:ph idx="1"/>
          </p:nvPr>
        </p:nvSpPr>
        <p:spPr>
          <a:xfrm>
            <a:off x="1115616" y="1484784"/>
            <a:ext cx="7344932" cy="3508977"/>
          </a:xfrm>
        </p:spPr>
        <p:txBody>
          <a:bodyPr>
            <a:noAutofit/>
          </a:bodyPr>
          <a:lstStyle/>
          <a:p>
            <a:endParaRPr lang="es-AR" sz="2800" b="1" dirty="0" smtClean="0"/>
          </a:p>
          <a:p>
            <a:r>
              <a:rPr lang="es-AR" sz="2800" dirty="0" smtClean="0"/>
              <a:t>Consensuar y fijar  una postura.</a:t>
            </a:r>
          </a:p>
          <a:p>
            <a:r>
              <a:rPr lang="es-AR" sz="2800" dirty="0" smtClean="0"/>
              <a:t>Consultar pautas sobre el lenguaje inclusivo, a modo de guía.</a:t>
            </a:r>
          </a:p>
          <a:p>
            <a:r>
              <a:rPr lang="es-AR" sz="2800" dirty="0" smtClean="0"/>
              <a:t>Intentar la homologación y unificación en los recursos.</a:t>
            </a:r>
          </a:p>
          <a:p>
            <a:r>
              <a:rPr lang="es-AR" sz="2800" dirty="0" smtClean="0"/>
              <a:t>Se puede recurrir a notas explicativas</a:t>
            </a:r>
          </a:p>
        </p:txBody>
      </p:sp>
    </p:spTree>
    <p:extLst>
      <p:ext uri="{BB962C8B-B14F-4D97-AF65-F5344CB8AC3E}">
        <p14:creationId xmlns:p14="http://schemas.microsoft.com/office/powerpoint/2010/main" val="413321114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83568" y="836712"/>
            <a:ext cx="7524952" cy="4104456"/>
          </a:xfrm>
        </p:spPr>
        <p:txBody>
          <a:bodyPr>
            <a:normAutofit fontScale="62500" lnSpcReduction="20000"/>
          </a:bodyPr>
          <a:lstStyle/>
          <a:p>
            <a:pPr marL="68580" indent="0">
              <a:buNone/>
            </a:pPr>
            <a:r>
              <a:rPr lang="es-ES" sz="3800" dirty="0" smtClean="0"/>
              <a:t>1) La </a:t>
            </a:r>
            <a:r>
              <a:rPr lang="es-ES" sz="3800" dirty="0"/>
              <a:t>Figura 2 muestra la clásica diferenciación dicotómica entre mujeres y varones, esta </a:t>
            </a:r>
            <a:r>
              <a:rPr lang="es-ES" sz="3800" dirty="0" smtClean="0"/>
              <a:t>vez, planteada </a:t>
            </a:r>
            <a:r>
              <a:rPr lang="es-ES" sz="3800" dirty="0"/>
              <a:t>para la distribución de </a:t>
            </a:r>
            <a:r>
              <a:rPr lang="es-ES" sz="3800" dirty="0">
                <a:solidFill>
                  <a:srgbClr val="FF0000"/>
                </a:solidFill>
              </a:rPr>
              <a:t>los/as niños/a</a:t>
            </a:r>
            <a:r>
              <a:rPr lang="es-ES" sz="3800" dirty="0"/>
              <a:t>s en los bancos del aula</a:t>
            </a:r>
            <a:r>
              <a:rPr lang="es-ES" sz="3800" dirty="0" smtClean="0"/>
              <a:t>.</a:t>
            </a:r>
          </a:p>
          <a:p>
            <a:pPr marL="68580" indent="0">
              <a:buNone/>
            </a:pPr>
            <a:endParaRPr lang="es-ES" sz="3800" dirty="0" smtClean="0"/>
          </a:p>
          <a:p>
            <a:pPr marL="68580" indent="0">
              <a:buNone/>
            </a:pPr>
            <a:r>
              <a:rPr lang="es-ES" sz="3800" dirty="0" smtClean="0"/>
              <a:t>2)Al </a:t>
            </a:r>
            <a:r>
              <a:rPr lang="es-ES" sz="3800" dirty="0"/>
              <a:t>interior de esta familia tradicional </a:t>
            </a:r>
            <a:r>
              <a:rPr lang="es-ES" sz="3800" dirty="0" smtClean="0"/>
              <a:t>moderna mostrada </a:t>
            </a:r>
            <a:r>
              <a:rPr lang="es-ES" sz="3800" dirty="0"/>
              <a:t>en las imágenes, aparecen también </a:t>
            </a:r>
            <a:r>
              <a:rPr lang="es-ES" sz="3800" dirty="0">
                <a:solidFill>
                  <a:srgbClr val="FF0000"/>
                </a:solidFill>
              </a:rPr>
              <a:t>las abuelas y los abuelos</a:t>
            </a:r>
            <a:r>
              <a:rPr lang="es-ES" sz="3800" dirty="0"/>
              <a:t>, a quienes se los </a:t>
            </a:r>
            <a:r>
              <a:rPr lang="es-ES" sz="3800" dirty="0" smtClean="0"/>
              <a:t>muestra cuidando de sus </a:t>
            </a:r>
            <a:r>
              <a:rPr lang="es-ES" sz="3800" dirty="0" smtClean="0">
                <a:solidFill>
                  <a:srgbClr val="FF0000"/>
                </a:solidFill>
              </a:rPr>
              <a:t>nietos </a:t>
            </a:r>
            <a:r>
              <a:rPr lang="es-ES" sz="3800" dirty="0">
                <a:solidFill>
                  <a:srgbClr val="FF0000"/>
                </a:solidFill>
              </a:rPr>
              <a:t>y nietas </a:t>
            </a:r>
            <a:r>
              <a:rPr lang="es-ES" sz="3800" dirty="0"/>
              <a:t>en </a:t>
            </a:r>
            <a:r>
              <a:rPr lang="es-ES" sz="3800" i="1" dirty="0"/>
              <a:t>picnics </a:t>
            </a:r>
            <a:r>
              <a:rPr lang="es-ES" sz="3800" dirty="0"/>
              <a:t>al aire libre, juegan a las cartas mientras </a:t>
            </a:r>
            <a:r>
              <a:rPr lang="es-ES" sz="3800" dirty="0">
                <a:solidFill>
                  <a:srgbClr val="FF0000"/>
                </a:solidFill>
              </a:rPr>
              <a:t>ellos</a:t>
            </a:r>
            <a:r>
              <a:rPr lang="es-ES" sz="3800" dirty="0"/>
              <a:t> se divierten en el </a:t>
            </a:r>
            <a:r>
              <a:rPr lang="es-ES" sz="3800" dirty="0" smtClean="0"/>
              <a:t>parque y </a:t>
            </a:r>
            <a:r>
              <a:rPr lang="es-ES" sz="3800" dirty="0"/>
              <a:t>participan en las competencias y eventos </a:t>
            </a:r>
            <a:r>
              <a:rPr lang="es-ES" sz="3800" dirty="0" smtClean="0"/>
              <a:t>escolares.</a:t>
            </a:r>
          </a:p>
          <a:p>
            <a:endParaRPr lang="es-ES" dirty="0"/>
          </a:p>
          <a:p>
            <a:pPr marL="68580" indent="0">
              <a:buNone/>
            </a:pPr>
            <a:endParaRPr lang="es-ES" b="1" dirty="0" smtClean="0"/>
          </a:p>
          <a:p>
            <a:pPr marL="68580" indent="0">
              <a:buNone/>
            </a:pPr>
            <a:endParaRPr lang="es-ES" b="1" dirty="0"/>
          </a:p>
          <a:p>
            <a:pPr marL="68580" indent="0">
              <a:buNone/>
            </a:pPr>
            <a:endParaRPr lang="es-ES" b="1" dirty="0" smtClean="0"/>
          </a:p>
          <a:p>
            <a:pPr marL="68580" indent="0">
              <a:buNone/>
            </a:pPr>
            <a:endParaRPr lang="es-ES" b="1" dirty="0"/>
          </a:p>
        </p:txBody>
      </p:sp>
      <p:sp>
        <p:nvSpPr>
          <p:cNvPr id="5" name="4 Elipse"/>
          <p:cNvSpPr/>
          <p:nvPr/>
        </p:nvSpPr>
        <p:spPr>
          <a:xfrm>
            <a:off x="6516216" y="4310608"/>
            <a:ext cx="2232248" cy="1535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Tesis </a:t>
            </a:r>
          </a:p>
          <a:p>
            <a:pPr algn="ctr"/>
            <a:r>
              <a:rPr lang="es-ES" dirty="0" smtClean="0"/>
              <a:t>doctoral</a:t>
            </a:r>
            <a:endParaRPr lang="es-ES" dirty="0"/>
          </a:p>
        </p:txBody>
      </p:sp>
      <p:sp>
        <p:nvSpPr>
          <p:cNvPr id="7" name="6 CuadroTexto"/>
          <p:cNvSpPr txBox="1"/>
          <p:nvPr/>
        </p:nvSpPr>
        <p:spPr>
          <a:xfrm>
            <a:off x="683568" y="5196007"/>
            <a:ext cx="6048672" cy="1231106"/>
          </a:xfrm>
          <a:prstGeom prst="rect">
            <a:avLst/>
          </a:prstGeom>
          <a:noFill/>
        </p:spPr>
        <p:txBody>
          <a:bodyPr wrap="square" rtlCol="0">
            <a:spAutoFit/>
          </a:bodyPr>
          <a:lstStyle/>
          <a:p>
            <a:r>
              <a:rPr lang="es-ES" sz="1400" dirty="0"/>
              <a:t>¿</a:t>
            </a:r>
            <a:r>
              <a:rPr lang="es-ES" sz="1400" i="1" dirty="0"/>
              <a:t>Aprender inglés </a:t>
            </a:r>
            <a:r>
              <a:rPr lang="es-ES" sz="1400" i="1" dirty="0" smtClean="0"/>
              <a:t>solamente? Las </a:t>
            </a:r>
            <a:r>
              <a:rPr lang="es-ES" sz="1400" i="1" dirty="0"/>
              <a:t>representaciones de los géneros masculino y femenino en los libros de inglés producidos en Argentina entre 2006 y 2012 </a:t>
            </a:r>
            <a:r>
              <a:rPr lang="es-ES" sz="1400" dirty="0"/>
              <a:t>, tesis de doctorado en Educación de Martín Ignacio </a:t>
            </a:r>
            <a:r>
              <a:rPr lang="es-ES" sz="1400" dirty="0" err="1" smtClean="0"/>
              <a:t>Cieri</a:t>
            </a:r>
            <a:r>
              <a:rPr lang="es-ES" sz="1400" dirty="0" smtClean="0"/>
              <a:t>. Universidad </a:t>
            </a:r>
            <a:r>
              <a:rPr lang="es-ES" sz="1400" dirty="0"/>
              <a:t>Nacional de Tres de Febrero </a:t>
            </a:r>
            <a:r>
              <a:rPr lang="es-ES" sz="1400" dirty="0" smtClean="0"/>
              <a:t>, 2019</a:t>
            </a:r>
            <a:r>
              <a:rPr lang="es-ES" sz="1400" dirty="0"/>
              <a:t>.</a:t>
            </a:r>
          </a:p>
          <a:p>
            <a:endParaRPr lang="es-ES" dirty="0"/>
          </a:p>
        </p:txBody>
      </p:sp>
    </p:spTree>
    <p:extLst>
      <p:ext uri="{BB962C8B-B14F-4D97-AF65-F5344CB8AC3E}">
        <p14:creationId xmlns:p14="http://schemas.microsoft.com/office/powerpoint/2010/main" val="5174887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836712"/>
            <a:ext cx="7024744" cy="1143000"/>
          </a:xfrm>
        </p:spPr>
        <p:txBody>
          <a:bodyPr/>
          <a:lstStyle/>
          <a:p>
            <a:r>
              <a:rPr lang="es-ES" dirty="0" smtClean="0"/>
              <a:t>Casos de LI</a:t>
            </a:r>
            <a:endParaRPr lang="es-ES" dirty="0"/>
          </a:p>
        </p:txBody>
      </p:sp>
      <p:sp>
        <p:nvSpPr>
          <p:cNvPr id="3" name="2 Marcador de contenido"/>
          <p:cNvSpPr>
            <a:spLocks noGrp="1"/>
          </p:cNvSpPr>
          <p:nvPr>
            <p:ph idx="1"/>
          </p:nvPr>
        </p:nvSpPr>
        <p:spPr>
          <a:xfrm>
            <a:off x="1043492" y="2323652"/>
            <a:ext cx="7128908" cy="3913660"/>
          </a:xfrm>
        </p:spPr>
        <p:txBody>
          <a:bodyPr>
            <a:normAutofit fontScale="77500" lnSpcReduction="20000"/>
          </a:bodyPr>
          <a:lstStyle/>
          <a:p>
            <a:r>
              <a:rPr lang="es-ES" dirty="0" smtClean="0"/>
              <a:t>Un grupo decidió </a:t>
            </a:r>
            <a:r>
              <a:rPr lang="es-ES" dirty="0"/>
              <a:t>por consenso utilizar el lenguaje inclusivo en la redacción de un informe de </a:t>
            </a:r>
            <a:r>
              <a:rPr lang="es-ES" dirty="0" smtClean="0"/>
              <a:t>investigación.</a:t>
            </a:r>
          </a:p>
          <a:p>
            <a:r>
              <a:rPr lang="es-ES" dirty="0" smtClean="0"/>
              <a:t>Problema: el </a:t>
            </a:r>
            <a:r>
              <a:rPr lang="es-ES" dirty="0"/>
              <a:t>marco teórico, ya que trabajaban </a:t>
            </a:r>
            <a:r>
              <a:rPr lang="es-ES" dirty="0" err="1"/>
              <a:t>varixs</a:t>
            </a:r>
            <a:r>
              <a:rPr lang="es-ES" dirty="0"/>
              <a:t> </a:t>
            </a:r>
            <a:r>
              <a:rPr lang="es-ES" dirty="0" err="1"/>
              <a:t>autorxs</a:t>
            </a:r>
            <a:r>
              <a:rPr lang="es-ES" dirty="0"/>
              <a:t> </a:t>
            </a:r>
            <a:r>
              <a:rPr lang="es-ES" dirty="0" smtClean="0"/>
              <a:t>que, </a:t>
            </a:r>
            <a:r>
              <a:rPr lang="es-ES" dirty="0"/>
              <a:t>en sus producciones, no usaban ningún recurso de lenguaje inclusivo, pues su contexto de producción era </a:t>
            </a:r>
            <a:r>
              <a:rPr lang="es-ES" dirty="0" smtClean="0"/>
              <a:t>otro.</a:t>
            </a:r>
          </a:p>
          <a:p>
            <a:r>
              <a:rPr lang="es-ES" dirty="0" smtClean="0"/>
              <a:t>Solución: </a:t>
            </a:r>
          </a:p>
          <a:p>
            <a:pPr marL="525780" indent="-457200">
              <a:buAutoNum type="arabicParenR"/>
            </a:pPr>
            <a:r>
              <a:rPr lang="es-ES" dirty="0" smtClean="0"/>
              <a:t>En </a:t>
            </a:r>
            <a:r>
              <a:rPr lang="es-ES" dirty="0"/>
              <a:t>el capítulo de marco teórico acordaron utilizar la forma de redacción de </a:t>
            </a:r>
            <a:r>
              <a:rPr lang="es-ES" dirty="0" err="1"/>
              <a:t>lxs</a:t>
            </a:r>
            <a:r>
              <a:rPr lang="es-ES" dirty="0"/>
              <a:t> </a:t>
            </a:r>
            <a:r>
              <a:rPr lang="es-ES" dirty="0" err="1"/>
              <a:t>autorxs</a:t>
            </a:r>
            <a:r>
              <a:rPr lang="es-ES" dirty="0"/>
              <a:t> </a:t>
            </a:r>
            <a:r>
              <a:rPr lang="es-ES" dirty="0" err="1"/>
              <a:t>citadxs</a:t>
            </a:r>
            <a:r>
              <a:rPr lang="es-ES" dirty="0"/>
              <a:t> (masculino genérico). </a:t>
            </a:r>
            <a:endParaRPr lang="es-ES" dirty="0" smtClean="0"/>
          </a:p>
          <a:p>
            <a:pPr marL="525780" indent="-457200">
              <a:buAutoNum type="arabicParenR"/>
            </a:pPr>
            <a:r>
              <a:rPr lang="es-ES" dirty="0" smtClean="0"/>
              <a:t>En </a:t>
            </a:r>
            <a:r>
              <a:rPr lang="es-ES" dirty="0"/>
              <a:t>la parte de </a:t>
            </a:r>
            <a:r>
              <a:rPr lang="es-ES" dirty="0" smtClean="0"/>
              <a:t>análisis, </a:t>
            </a:r>
            <a:r>
              <a:rPr lang="es-ES" dirty="0"/>
              <a:t>que es la producción  del grupo de investigación, optaron por la escritura con la </a:t>
            </a:r>
            <a:r>
              <a:rPr lang="es-ES" i="1" dirty="0"/>
              <a:t>-e</a:t>
            </a:r>
            <a:r>
              <a:rPr lang="es-ES" dirty="0"/>
              <a:t>, por una cuestión de mayor facilidad en llevarlo a la oralidad</a:t>
            </a:r>
          </a:p>
        </p:txBody>
      </p:sp>
      <p:sp>
        <p:nvSpPr>
          <p:cNvPr id="4" name="3 Elipse"/>
          <p:cNvSpPr/>
          <p:nvPr/>
        </p:nvSpPr>
        <p:spPr>
          <a:xfrm>
            <a:off x="5940152" y="404664"/>
            <a:ext cx="2448272"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Proyecto de investigación</a:t>
            </a:r>
            <a:endParaRPr lang="es-ES" dirty="0"/>
          </a:p>
        </p:txBody>
      </p:sp>
    </p:spTree>
    <p:extLst>
      <p:ext uri="{BB962C8B-B14F-4D97-AF65-F5344CB8AC3E}">
        <p14:creationId xmlns:p14="http://schemas.microsoft.com/office/powerpoint/2010/main" val="26375837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83568" y="601621"/>
            <a:ext cx="4104456" cy="1503040"/>
          </a:xfrm>
        </p:spPr>
        <p:txBody>
          <a:bodyPr>
            <a:normAutofit/>
          </a:bodyPr>
          <a:lstStyle/>
          <a:p>
            <a:r>
              <a:rPr lang="es-AR" dirty="0" smtClean="0"/>
              <a:t>Antecedentes</a:t>
            </a:r>
            <a:endParaRPr lang="es-AR" dirty="0"/>
          </a:p>
        </p:txBody>
      </p:sp>
      <p:sp>
        <p:nvSpPr>
          <p:cNvPr id="3" name="2 Marcador de contenido"/>
          <p:cNvSpPr>
            <a:spLocks noGrp="1"/>
          </p:cNvSpPr>
          <p:nvPr>
            <p:ph idx="1"/>
          </p:nvPr>
        </p:nvSpPr>
        <p:spPr>
          <a:xfrm>
            <a:off x="755576" y="2323652"/>
            <a:ext cx="7848872" cy="4273700"/>
          </a:xfrm>
        </p:spPr>
        <p:txBody>
          <a:bodyPr>
            <a:normAutofit/>
          </a:bodyPr>
          <a:lstStyle/>
          <a:p>
            <a:pPr marL="68580" indent="0">
              <a:buNone/>
            </a:pPr>
            <a:r>
              <a:rPr lang="es-ES" sz="2800" dirty="0" smtClean="0"/>
              <a:t>Los </a:t>
            </a:r>
            <a:r>
              <a:rPr lang="es-ES" sz="2800" dirty="0"/>
              <a:t>movimientos feministas comenzaron a cuestionar el androcentrismo y el carácter patriarcal del </a:t>
            </a:r>
            <a:r>
              <a:rPr lang="es-ES" sz="2800" dirty="0" smtClean="0"/>
              <a:t>español. </a:t>
            </a:r>
          </a:p>
          <a:p>
            <a:pPr marL="68580" indent="0">
              <a:buNone/>
            </a:pPr>
            <a:endParaRPr lang="es-ES" sz="2800" dirty="0" smtClean="0"/>
          </a:p>
        </p:txBody>
      </p:sp>
      <p:sp>
        <p:nvSpPr>
          <p:cNvPr id="5" name="4 Elipse"/>
          <p:cNvSpPr/>
          <p:nvPr/>
        </p:nvSpPr>
        <p:spPr>
          <a:xfrm>
            <a:off x="971600" y="4147255"/>
            <a:ext cx="1944216" cy="16561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Instituto de la </a:t>
            </a:r>
            <a:r>
              <a:rPr lang="es-ES" dirty="0" smtClean="0"/>
              <a:t>Mujer (1983)</a:t>
            </a:r>
            <a:endParaRPr lang="es-AR" dirty="0"/>
          </a:p>
        </p:txBody>
      </p:sp>
      <p:sp>
        <p:nvSpPr>
          <p:cNvPr id="7" name="6 Elipse"/>
          <p:cNvSpPr/>
          <p:nvPr/>
        </p:nvSpPr>
        <p:spPr>
          <a:xfrm>
            <a:off x="3366031" y="3789040"/>
            <a:ext cx="2197224" cy="20447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Primera </a:t>
            </a:r>
            <a:r>
              <a:rPr lang="es-ES" dirty="0"/>
              <a:t>guía para la eliminación de usos </a:t>
            </a:r>
            <a:r>
              <a:rPr lang="es-ES" dirty="0" smtClean="0"/>
              <a:t>sexistas</a:t>
            </a:r>
          </a:p>
          <a:p>
            <a:pPr algn="ctr"/>
            <a:r>
              <a:rPr lang="es-ES" dirty="0" smtClean="0"/>
              <a:t>(1989)</a:t>
            </a:r>
            <a:endParaRPr lang="es-AR" dirty="0"/>
          </a:p>
        </p:txBody>
      </p:sp>
      <p:sp>
        <p:nvSpPr>
          <p:cNvPr id="9" name="8 Elipse"/>
          <p:cNvSpPr/>
          <p:nvPr/>
        </p:nvSpPr>
        <p:spPr>
          <a:xfrm>
            <a:off x="6156176" y="4092529"/>
            <a:ext cx="1944216" cy="16561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Grupo NOMBRA </a:t>
            </a:r>
            <a:r>
              <a:rPr lang="es-ES" dirty="0" smtClean="0"/>
              <a:t>(</a:t>
            </a:r>
            <a:r>
              <a:rPr lang="es-ES" dirty="0"/>
              <a:t>1994</a:t>
            </a:r>
            <a:r>
              <a:rPr lang="es-ES" dirty="0" smtClean="0"/>
              <a:t>)</a:t>
            </a:r>
            <a:endParaRPr lang="es-AR" dirty="0"/>
          </a:p>
        </p:txBody>
      </p:sp>
      <p:sp>
        <p:nvSpPr>
          <p:cNvPr id="10" name="9 Elipse"/>
          <p:cNvSpPr/>
          <p:nvPr/>
        </p:nvSpPr>
        <p:spPr>
          <a:xfrm>
            <a:off x="6473659" y="733223"/>
            <a:ext cx="1800200" cy="1479106"/>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Judith</a:t>
            </a:r>
          </a:p>
          <a:p>
            <a:pPr algn="ctr"/>
            <a:r>
              <a:rPr lang="es-AR" dirty="0" smtClean="0"/>
              <a:t>Butler (1997)</a:t>
            </a:r>
            <a:endParaRPr lang="es-AR" dirty="0"/>
          </a:p>
        </p:txBody>
      </p:sp>
    </p:spTree>
    <p:extLst>
      <p:ext uri="{BB962C8B-B14F-4D97-AF65-F5344CB8AC3E}">
        <p14:creationId xmlns:p14="http://schemas.microsoft.com/office/powerpoint/2010/main" val="18799651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1052736"/>
            <a:ext cx="7272924" cy="4176464"/>
          </a:xfrm>
        </p:spPr>
        <p:txBody>
          <a:bodyPr>
            <a:normAutofit lnSpcReduction="10000"/>
          </a:bodyPr>
          <a:lstStyle/>
          <a:p>
            <a:pPr marL="68580" indent="0">
              <a:buNone/>
            </a:pPr>
            <a:r>
              <a:rPr lang="es-ES" dirty="0" smtClean="0"/>
              <a:t>1) En </a:t>
            </a:r>
            <a:r>
              <a:rPr lang="es-ES" dirty="0"/>
              <a:t>este aspecto, </a:t>
            </a:r>
            <a:r>
              <a:rPr lang="es-ES" dirty="0">
                <a:solidFill>
                  <a:srgbClr val="FF0000"/>
                </a:solidFill>
              </a:rPr>
              <a:t>les trabajadores </a:t>
            </a:r>
            <a:r>
              <a:rPr lang="es-ES" dirty="0"/>
              <a:t>sociales asumen que el debilitamiento de la protección social impacta en los lazos de sostén en las </a:t>
            </a:r>
            <a:r>
              <a:rPr lang="es-ES" dirty="0" smtClean="0"/>
              <a:t>familias.</a:t>
            </a:r>
          </a:p>
          <a:p>
            <a:pPr marL="68580" indent="0">
              <a:buNone/>
            </a:pPr>
            <a:r>
              <a:rPr lang="es-ES" dirty="0" smtClean="0"/>
              <a:t>2) La disputa de </a:t>
            </a:r>
            <a:r>
              <a:rPr lang="es-ES" dirty="0" err="1" smtClean="0">
                <a:solidFill>
                  <a:srgbClr val="FF0000"/>
                </a:solidFill>
              </a:rPr>
              <a:t>muches</a:t>
            </a:r>
            <a:r>
              <a:rPr lang="es-ES" dirty="0" smtClean="0">
                <a:solidFill>
                  <a:srgbClr val="FF0000"/>
                </a:solidFill>
              </a:rPr>
              <a:t> profesionales </a:t>
            </a:r>
            <a:r>
              <a:rPr lang="es-ES" dirty="0" smtClean="0"/>
              <a:t>pasa por cuestionar las nociones tradicionales asociados al género y a la organización doméstica.</a:t>
            </a:r>
          </a:p>
          <a:p>
            <a:pPr marL="68580" indent="0">
              <a:buNone/>
            </a:pPr>
            <a:r>
              <a:rPr lang="es-ES" dirty="0" smtClean="0"/>
              <a:t>3) La </a:t>
            </a:r>
            <a:r>
              <a:rPr lang="es-ES" dirty="0"/>
              <a:t>relación entre nominación de </a:t>
            </a:r>
            <a:r>
              <a:rPr lang="es-ES" dirty="0">
                <a:solidFill>
                  <a:srgbClr val="FF0000"/>
                </a:solidFill>
              </a:rPr>
              <a:t>les sujetos </a:t>
            </a:r>
            <a:r>
              <a:rPr lang="es-ES" dirty="0"/>
              <a:t>de intervención e institución ¿está presente? ¿De qué manera? </a:t>
            </a:r>
            <a:r>
              <a:rPr lang="es-ES" dirty="0" smtClean="0"/>
              <a:t> </a:t>
            </a:r>
          </a:p>
          <a:p>
            <a:pPr marL="68580" indent="0">
              <a:buNone/>
            </a:pPr>
            <a:endParaRPr lang="es-ES" dirty="0" smtClean="0"/>
          </a:p>
        </p:txBody>
      </p:sp>
      <p:sp>
        <p:nvSpPr>
          <p:cNvPr id="4" name="3 Elipse"/>
          <p:cNvSpPr/>
          <p:nvPr/>
        </p:nvSpPr>
        <p:spPr>
          <a:xfrm>
            <a:off x="6300192" y="4509120"/>
            <a:ext cx="2448272"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Proyecto de investigación</a:t>
            </a:r>
            <a:endParaRPr lang="es-ES" dirty="0"/>
          </a:p>
        </p:txBody>
      </p:sp>
      <p:sp>
        <p:nvSpPr>
          <p:cNvPr id="5" name="4 Rectángulo"/>
          <p:cNvSpPr/>
          <p:nvPr/>
        </p:nvSpPr>
        <p:spPr>
          <a:xfrm>
            <a:off x="899592" y="5085184"/>
            <a:ext cx="5256584" cy="1015663"/>
          </a:xfrm>
          <a:prstGeom prst="rect">
            <a:avLst/>
          </a:prstGeom>
        </p:spPr>
        <p:txBody>
          <a:bodyPr wrap="square">
            <a:spAutoFit/>
          </a:bodyPr>
          <a:lstStyle/>
          <a:p>
            <a:pPr marL="68580" indent="0">
              <a:buNone/>
            </a:pPr>
            <a:r>
              <a:rPr lang="es-ES" sz="1200" dirty="0"/>
              <a:t>“CONCEPCIONES DE SUJETO Y FAMILIA PRESENTES EN LA REALIZACIÓN DE INFORMES SOCIALES: UNA APROXIMACIÓN DESDE EL EJERCICIO PROFESIONAL EN DIVERSOS CAMPOS DE ACTUACIÓN” Directora: Mg. Alicia Caballero. </a:t>
            </a:r>
            <a:endParaRPr lang="es-ES" sz="1200" dirty="0" smtClean="0"/>
          </a:p>
          <a:p>
            <a:pPr marL="68580" indent="0">
              <a:buNone/>
            </a:pPr>
            <a:r>
              <a:rPr lang="es-ES" sz="1200" dirty="0" smtClean="0"/>
              <a:t>Asistente</a:t>
            </a:r>
            <a:r>
              <a:rPr lang="es-ES" sz="1200" dirty="0"/>
              <a:t>: Lic. Romina </a:t>
            </a:r>
            <a:r>
              <a:rPr lang="es-ES" sz="1200" dirty="0" err="1"/>
              <a:t>Kojdamanian</a:t>
            </a:r>
            <a:r>
              <a:rPr lang="es-ES" sz="1200" dirty="0"/>
              <a:t> </a:t>
            </a:r>
            <a:r>
              <a:rPr lang="es-ES" sz="1200" dirty="0" err="1"/>
              <a:t>Favetto</a:t>
            </a:r>
            <a:r>
              <a:rPr lang="es-ES" sz="1200" dirty="0"/>
              <a:t> </a:t>
            </a:r>
          </a:p>
        </p:txBody>
      </p:sp>
    </p:spTree>
    <p:extLst>
      <p:ext uri="{BB962C8B-B14F-4D97-AF65-F5344CB8AC3E}">
        <p14:creationId xmlns:p14="http://schemas.microsoft.com/office/powerpoint/2010/main" val="24938571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1560" y="620688"/>
            <a:ext cx="7920880" cy="5976664"/>
          </a:xfrm>
        </p:spPr>
        <p:txBody>
          <a:bodyPr>
            <a:normAutofit fontScale="85000" lnSpcReduction="20000"/>
          </a:bodyPr>
          <a:lstStyle/>
          <a:p>
            <a:pPr marL="68580" indent="0">
              <a:buNone/>
            </a:pPr>
            <a:endParaRPr lang="es-ES" b="1" dirty="0" smtClean="0"/>
          </a:p>
          <a:p>
            <a:pPr marL="68580" indent="0">
              <a:buNone/>
            </a:pPr>
            <a:r>
              <a:rPr lang="es-ES" b="1" dirty="0" smtClean="0"/>
              <a:t>Planes </a:t>
            </a:r>
            <a:r>
              <a:rPr lang="es-ES" b="1" dirty="0"/>
              <a:t>de clases de Conocimiento del mundo</a:t>
            </a:r>
            <a:endParaRPr lang="es-AR" dirty="0"/>
          </a:p>
          <a:p>
            <a:pPr marL="68580" indent="0">
              <a:buNone/>
            </a:pPr>
            <a:r>
              <a:rPr lang="es-ES" b="1" dirty="0"/>
              <a:t>Vivir en la Ciudad de Buenos Aires: </a:t>
            </a:r>
            <a:endParaRPr lang="es-ES" b="1" dirty="0" smtClean="0"/>
          </a:p>
          <a:p>
            <a:pPr marL="68580" indent="0">
              <a:buNone/>
            </a:pPr>
            <a:r>
              <a:rPr lang="es-ES" b="1" dirty="0" smtClean="0"/>
              <a:t>lugares </a:t>
            </a:r>
            <a:r>
              <a:rPr lang="es-ES" b="1" dirty="0"/>
              <a:t>emblemáticos</a:t>
            </a:r>
            <a:endParaRPr lang="es-AR" dirty="0"/>
          </a:p>
          <a:p>
            <a:endParaRPr lang="es-AR" dirty="0"/>
          </a:p>
          <a:p>
            <a:pPr marL="68580" indent="0">
              <a:buNone/>
            </a:pPr>
            <a:r>
              <a:rPr lang="es-ES" dirty="0"/>
              <a:t>(…) A través del estudio de los diferentes lugares emblemáticos que hemos seleccionado de la CABA, nos proponemos que </a:t>
            </a:r>
            <a:r>
              <a:rPr lang="es-ES" b="1" dirty="0"/>
              <a:t>les </a:t>
            </a:r>
            <a:r>
              <a:rPr lang="es-ES" b="1" dirty="0" err="1"/>
              <a:t>alumnes</a:t>
            </a:r>
            <a:r>
              <a:rPr lang="es-ES" b="1" dirty="0"/>
              <a:t> </a:t>
            </a:r>
            <a:r>
              <a:rPr lang="es-ES" dirty="0"/>
              <a:t>relacionen el pasado y el presente de la ciudad en la que viven y la manera en la que ésta se configuró de acuerdo a las diferentes condiciones particulares bajo las cuales ocurrieron las acciones, los procesos sociales y les diferentes actores sociales en ellos. Ofreceremos a </a:t>
            </a:r>
            <a:r>
              <a:rPr lang="es-ES" b="1" dirty="0"/>
              <a:t>les </a:t>
            </a:r>
            <a:r>
              <a:rPr lang="es-ES" b="1" dirty="0" err="1"/>
              <a:t>niñes</a:t>
            </a:r>
            <a:r>
              <a:rPr lang="es-ES" b="1" dirty="0"/>
              <a:t> </a:t>
            </a:r>
            <a:r>
              <a:rPr lang="es-ES" dirty="0"/>
              <a:t>distintas fuentes de análisis de diferentes soportes para generar un ambiente en el que surjan preguntas y respuestas que posibiliten la integración de los conocimientos abordados. </a:t>
            </a:r>
            <a:endParaRPr lang="es-AR" dirty="0"/>
          </a:p>
          <a:p>
            <a:pPr marL="68580" indent="0">
              <a:buNone/>
            </a:pPr>
            <a:r>
              <a:rPr lang="es-ES" dirty="0" smtClean="0"/>
              <a:t>Así </a:t>
            </a:r>
            <a:r>
              <a:rPr lang="es-ES" dirty="0"/>
              <a:t>mismo, </a:t>
            </a:r>
            <a:r>
              <a:rPr lang="es-ES" b="1" dirty="0"/>
              <a:t>les </a:t>
            </a:r>
            <a:r>
              <a:rPr lang="es-ES" b="1" dirty="0" err="1"/>
              <a:t>niñes</a:t>
            </a:r>
            <a:r>
              <a:rPr lang="es-ES" b="1" dirty="0"/>
              <a:t> </a:t>
            </a:r>
            <a:r>
              <a:rPr lang="es-ES" dirty="0"/>
              <a:t>aprenderán </a:t>
            </a:r>
            <a:r>
              <a:rPr lang="es-ES" i="1" dirty="0"/>
              <a:t>de </a:t>
            </a:r>
            <a:r>
              <a:rPr lang="es-ES" dirty="0"/>
              <a:t>la ciudad y </a:t>
            </a:r>
            <a:r>
              <a:rPr lang="es-ES" i="1" dirty="0"/>
              <a:t>sobre </a:t>
            </a:r>
            <a:r>
              <a:rPr lang="es-ES" dirty="0"/>
              <a:t>la ciudad de acuerdo a los distintos enfoques que plantean </a:t>
            </a:r>
            <a:r>
              <a:rPr lang="es-ES" dirty="0" err="1"/>
              <a:t>Alderequi</a:t>
            </a:r>
            <a:r>
              <a:rPr lang="es-ES" dirty="0"/>
              <a:t> y Villa: morfológico, histórico patrimonial, social y ciudadanía (Paidós, 1998, p.101-127) para que, a través de su estudio, </a:t>
            </a:r>
            <a:r>
              <a:rPr lang="es-ES" b="1" dirty="0"/>
              <a:t>les </a:t>
            </a:r>
            <a:r>
              <a:rPr lang="es-ES" b="1" dirty="0" err="1"/>
              <a:t>alumnes</a:t>
            </a:r>
            <a:r>
              <a:rPr lang="es-ES" b="1" dirty="0"/>
              <a:t> </a:t>
            </a:r>
            <a:r>
              <a:rPr lang="es-ES" dirty="0"/>
              <a:t>comprendan cambios y permanencias, intencionalidad y contextualización. (…)</a:t>
            </a:r>
            <a:endParaRPr lang="es-AR" dirty="0"/>
          </a:p>
          <a:p>
            <a:endParaRPr lang="es-AR" dirty="0"/>
          </a:p>
        </p:txBody>
      </p:sp>
      <p:sp>
        <p:nvSpPr>
          <p:cNvPr id="4" name="3 Elipse"/>
          <p:cNvSpPr/>
          <p:nvPr/>
        </p:nvSpPr>
        <p:spPr>
          <a:xfrm>
            <a:off x="6588224" y="332656"/>
            <a:ext cx="2448272"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Planificación didáctica</a:t>
            </a:r>
            <a:endParaRPr lang="es-ES" dirty="0"/>
          </a:p>
        </p:txBody>
      </p:sp>
    </p:spTree>
    <p:extLst>
      <p:ext uri="{BB962C8B-B14F-4D97-AF65-F5344CB8AC3E}">
        <p14:creationId xmlns:p14="http://schemas.microsoft.com/office/powerpoint/2010/main" val="181349869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971600" y="980728"/>
            <a:ext cx="6777317" cy="5237169"/>
          </a:xfrm>
        </p:spPr>
        <p:txBody>
          <a:bodyPr>
            <a:normAutofit fontScale="92500" lnSpcReduction="20000"/>
          </a:bodyPr>
          <a:lstStyle/>
          <a:p>
            <a:r>
              <a:rPr lang="es-ES" dirty="0" smtClean="0"/>
              <a:t>Cambios en el sintagma:</a:t>
            </a:r>
          </a:p>
          <a:p>
            <a:pPr marL="68580" indent="0">
              <a:buNone/>
            </a:pPr>
            <a:r>
              <a:rPr lang="es-ES_tradnl" dirty="0"/>
              <a:t>Los cambios morfológicos se aplican en todo el sintagma, sobre artículos, sustantivos, adjetivos y pronombres personales: “Les </a:t>
            </a:r>
            <a:r>
              <a:rPr lang="es-ES_tradnl" dirty="0" err="1"/>
              <a:t>compañeres</a:t>
            </a:r>
            <a:r>
              <a:rPr lang="es-ES_tradnl" dirty="0"/>
              <a:t> </a:t>
            </a:r>
            <a:r>
              <a:rPr lang="es-ES_tradnl" dirty="0" err="1"/>
              <a:t>desaparecides</a:t>
            </a:r>
            <a:r>
              <a:rPr lang="es-ES_tradnl" dirty="0"/>
              <a:t> viven en </a:t>
            </a:r>
            <a:r>
              <a:rPr lang="es-ES_tradnl" dirty="0" err="1"/>
              <a:t>nosotres</a:t>
            </a:r>
            <a:r>
              <a:rPr lang="es-ES_tradnl" dirty="0" smtClean="0"/>
              <a:t>”.</a:t>
            </a:r>
          </a:p>
          <a:p>
            <a:pPr>
              <a:buFont typeface="Courier New" pitchFamily="49" charset="0"/>
              <a:buChar char="o"/>
            </a:pPr>
            <a:endParaRPr lang="es-ES_tradnl" dirty="0" smtClean="0"/>
          </a:p>
          <a:p>
            <a:pPr marL="68580" indent="0">
              <a:buNone/>
            </a:pPr>
            <a:endParaRPr lang="es-ES_tradnl" dirty="0"/>
          </a:p>
          <a:p>
            <a:r>
              <a:rPr lang="es-ES" dirty="0" smtClean="0"/>
              <a:t>Transformaciones </a:t>
            </a:r>
            <a:r>
              <a:rPr lang="es-ES" dirty="0"/>
              <a:t>consonánticas: </a:t>
            </a:r>
            <a:endParaRPr lang="es-ES" dirty="0" smtClean="0"/>
          </a:p>
          <a:p>
            <a:pPr marL="68580" indent="0">
              <a:buNone/>
            </a:pPr>
            <a:r>
              <a:rPr lang="es-ES" i="1" dirty="0" smtClean="0"/>
              <a:t>-simpático</a:t>
            </a:r>
            <a:r>
              <a:rPr lang="es-ES" dirty="0"/>
              <a:t>, </a:t>
            </a:r>
            <a:r>
              <a:rPr lang="es-ES" i="1" dirty="0"/>
              <a:t>simpática</a:t>
            </a:r>
            <a:r>
              <a:rPr lang="es-ES" dirty="0"/>
              <a:t> no serán </a:t>
            </a:r>
            <a:r>
              <a:rPr lang="es-ES" i="1" dirty="0" err="1"/>
              <a:t>simpátice</a:t>
            </a:r>
            <a:r>
              <a:rPr lang="es-ES" i="1" dirty="0"/>
              <a:t>,</a:t>
            </a:r>
            <a:r>
              <a:rPr lang="es-ES" dirty="0"/>
              <a:t> sino </a:t>
            </a:r>
            <a:r>
              <a:rPr lang="es-ES" i="1" dirty="0" err="1" smtClean="0"/>
              <a:t>simpátique</a:t>
            </a:r>
            <a:r>
              <a:rPr lang="es-ES" i="1" dirty="0" smtClean="0"/>
              <a:t>;</a:t>
            </a:r>
          </a:p>
          <a:p>
            <a:pPr marL="68580" indent="0">
              <a:buNone/>
            </a:pPr>
            <a:r>
              <a:rPr lang="es-ES" i="1" dirty="0" smtClean="0"/>
              <a:t>-mago/maga</a:t>
            </a:r>
            <a:r>
              <a:rPr lang="es-ES" dirty="0" smtClean="0"/>
              <a:t> </a:t>
            </a:r>
            <a:r>
              <a:rPr lang="es-ES" dirty="0"/>
              <a:t>pasará a ser </a:t>
            </a:r>
            <a:r>
              <a:rPr lang="es-ES" i="1" dirty="0" err="1" smtClean="0"/>
              <a:t>mague</a:t>
            </a:r>
            <a:r>
              <a:rPr lang="es-ES" i="1" dirty="0" smtClean="0"/>
              <a:t>;</a:t>
            </a:r>
          </a:p>
          <a:p>
            <a:pPr marL="68580" indent="0">
              <a:buNone/>
            </a:pPr>
            <a:r>
              <a:rPr lang="es-ES" i="1" dirty="0" smtClean="0"/>
              <a:t>-contiguo/contigua</a:t>
            </a:r>
            <a:r>
              <a:rPr lang="es-ES" dirty="0" smtClean="0"/>
              <a:t> </a:t>
            </a:r>
            <a:r>
              <a:rPr lang="es-ES" dirty="0"/>
              <a:t>será </a:t>
            </a:r>
            <a:r>
              <a:rPr lang="es-ES" i="1" dirty="0" err="1" smtClean="0"/>
              <a:t>contigüe</a:t>
            </a:r>
            <a:r>
              <a:rPr lang="es-ES" dirty="0" smtClean="0"/>
              <a:t>; </a:t>
            </a:r>
          </a:p>
          <a:p>
            <a:pPr marL="68580" indent="0">
              <a:buNone/>
            </a:pPr>
            <a:r>
              <a:rPr lang="es-ES" i="1" dirty="0" smtClean="0"/>
              <a:t>-mozo/moza</a:t>
            </a:r>
            <a:r>
              <a:rPr lang="es-ES" dirty="0" smtClean="0"/>
              <a:t> </a:t>
            </a:r>
            <a:r>
              <a:rPr lang="es-ES" dirty="0"/>
              <a:t>pasará a ser </a:t>
            </a:r>
            <a:r>
              <a:rPr lang="es-ES" i="1" dirty="0" err="1"/>
              <a:t>moce</a:t>
            </a:r>
            <a:r>
              <a:rPr lang="es-ES" dirty="0" smtClean="0"/>
              <a:t>.</a:t>
            </a:r>
            <a:r>
              <a:rPr lang="es-AR" dirty="0"/>
              <a:t> </a:t>
            </a:r>
            <a:endParaRPr lang="es-AR" dirty="0" smtClean="0"/>
          </a:p>
          <a:p>
            <a:pPr marL="68580" indent="0">
              <a:buNone/>
            </a:pPr>
            <a:endParaRPr lang="es-AR" dirty="0"/>
          </a:p>
          <a:p>
            <a:pPr marL="68580" indent="0" algn="r">
              <a:buNone/>
            </a:pPr>
            <a:r>
              <a:rPr lang="es-AR" sz="1900" i="1" dirty="0" smtClean="0"/>
              <a:t>Pequeño </a:t>
            </a:r>
            <a:r>
              <a:rPr lang="es-AR" sz="1900" i="1" dirty="0"/>
              <a:t>manifiesto sobre el género neutro en </a:t>
            </a:r>
            <a:r>
              <a:rPr lang="es-AR" sz="1900" i="1" dirty="0" smtClean="0"/>
              <a:t>castellano</a:t>
            </a:r>
            <a:r>
              <a:rPr lang="es-AR" sz="1900" dirty="0" smtClean="0"/>
              <a:t>, </a:t>
            </a:r>
            <a:r>
              <a:rPr lang="es-AR" sz="1900" dirty="0"/>
              <a:t>escrito por Rocío Gómez.</a:t>
            </a:r>
            <a:endParaRPr lang="es-ES" sz="1900" dirty="0"/>
          </a:p>
          <a:p>
            <a:pPr marL="68580" indent="0">
              <a:buNone/>
            </a:pPr>
            <a:endParaRPr lang="es-ES" dirty="0"/>
          </a:p>
          <a:p>
            <a:endParaRPr lang="es-ES" dirty="0"/>
          </a:p>
        </p:txBody>
      </p:sp>
    </p:spTree>
    <p:extLst>
      <p:ext uri="{BB962C8B-B14F-4D97-AF65-F5344CB8AC3E}">
        <p14:creationId xmlns:p14="http://schemas.microsoft.com/office/powerpoint/2010/main" val="270667104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7544" y="908720"/>
            <a:ext cx="7992888" cy="5616624"/>
          </a:xfrm>
        </p:spPr>
        <p:txBody>
          <a:bodyPr>
            <a:normAutofit fontScale="85000" lnSpcReduction="10000"/>
          </a:bodyPr>
          <a:lstStyle/>
          <a:p>
            <a:pPr marL="68580" indent="0">
              <a:buNone/>
            </a:pPr>
            <a:r>
              <a:rPr lang="es-ES" b="1" dirty="0" smtClean="0"/>
              <a:t>Nota</a:t>
            </a:r>
            <a:r>
              <a:rPr lang="es-ES" dirty="0" smtClean="0"/>
              <a:t>:</a:t>
            </a:r>
          </a:p>
          <a:p>
            <a:pPr marL="68580" indent="0">
              <a:buNone/>
            </a:pPr>
            <a:endParaRPr lang="es-ES" dirty="0"/>
          </a:p>
          <a:p>
            <a:pPr marL="68580" indent="0">
              <a:buNone/>
            </a:pPr>
            <a:r>
              <a:rPr lang="es-ES" dirty="0" smtClean="0"/>
              <a:t>La </a:t>
            </a:r>
            <a:r>
              <a:rPr lang="es-ES" dirty="0"/>
              <a:t>forma en que concebimos el sexo y el género no es independiente de nuestra forma de decirlos </a:t>
            </a:r>
            <a:r>
              <a:rPr lang="es-ES" dirty="0" smtClean="0"/>
              <a:t>y, por </a:t>
            </a:r>
            <a:r>
              <a:rPr lang="es-ES" dirty="0"/>
              <a:t>lo tanto, de representárnoslos. Dado que en esta tesis asumo un posicionamiento explícito contra </a:t>
            </a:r>
            <a:r>
              <a:rPr lang="es-ES" dirty="0" smtClean="0"/>
              <a:t>el binarismo </a:t>
            </a:r>
            <a:r>
              <a:rPr lang="es-ES" dirty="0"/>
              <a:t>de género (la creencia de que sólo existen dos posibilidades sexo-genéricas, varón y mujer), </a:t>
            </a:r>
            <a:r>
              <a:rPr lang="es-ES" dirty="0" smtClean="0"/>
              <a:t>a fin </a:t>
            </a:r>
            <a:r>
              <a:rPr lang="es-ES" dirty="0"/>
              <a:t>de reflejar ese </a:t>
            </a:r>
            <a:r>
              <a:rPr lang="es-ES" dirty="0" smtClean="0"/>
              <a:t>posicionamiento </a:t>
            </a:r>
            <a:r>
              <a:rPr lang="es-ES" dirty="0"/>
              <a:t>en la escritura he optado, entre otras formas posibles, por el </a:t>
            </a:r>
            <a:r>
              <a:rPr lang="es-ES" dirty="0" smtClean="0"/>
              <a:t>uso selectivo </a:t>
            </a:r>
            <a:r>
              <a:rPr lang="es-ES" dirty="0"/>
              <a:t>de la terminación en x, entendida como el indicador de una diversidad que desborda o </a:t>
            </a:r>
            <a:r>
              <a:rPr lang="es-ES" dirty="0" smtClean="0"/>
              <a:t>trasciende al </a:t>
            </a:r>
            <a:r>
              <a:rPr lang="es-ES" dirty="0"/>
              <a:t>binario varón/mujer. En algunos casos, el uso del género gramatical masculino se </a:t>
            </a:r>
            <a:r>
              <a:rPr lang="es-ES" dirty="0" smtClean="0"/>
              <a:t>mantuvo intencionalmente</a:t>
            </a:r>
            <a:r>
              <a:rPr lang="es-ES" dirty="0"/>
              <a:t>, para referirse a actores e instituciones históricamente patriarcales. </a:t>
            </a:r>
            <a:endParaRPr lang="es-ES" dirty="0" smtClean="0"/>
          </a:p>
          <a:p>
            <a:pPr marL="68580" indent="0">
              <a:buNone/>
            </a:pPr>
            <a:endParaRPr lang="es-ES" dirty="0" smtClean="0"/>
          </a:p>
          <a:p>
            <a:pPr marL="68580" indent="0" algn="r">
              <a:buNone/>
            </a:pPr>
            <a:r>
              <a:rPr lang="es-ES" sz="1900" dirty="0" smtClean="0"/>
              <a:t>TESIS </a:t>
            </a:r>
            <a:r>
              <a:rPr lang="es-ES" sz="1900" dirty="0"/>
              <a:t>DE DOCTORADO LOS DEVENIRES Y LA IDENTIDAD DE GÉNERO: HACIA UN ANÁLISIS LINGÜÍSTICO-CRÍTICO Y CONCEPTUAL DE LA CONSTRUCCIÓN DE REPRESENTACIONES DISCURSIVAS SOBRE LA IDENTIDAD DE GÉNERO EN HISTORIAS DE VIDA DE PERSONAS TRANS DE LA CIUDAD DE BUENOS AIRES (2013-2015</a:t>
            </a:r>
            <a:r>
              <a:rPr lang="es-ES" sz="1900" dirty="0" smtClean="0"/>
              <a:t>). Matías </a:t>
            </a:r>
            <a:r>
              <a:rPr lang="es-ES" sz="1900" dirty="0" err="1"/>
              <a:t>Soich</a:t>
            </a:r>
            <a:r>
              <a:rPr lang="es-ES" sz="1900" dirty="0"/>
              <a:t> </a:t>
            </a:r>
            <a:r>
              <a:rPr lang="es-ES" sz="1900" dirty="0" smtClean="0"/>
              <a:t>(</a:t>
            </a:r>
            <a:r>
              <a:rPr lang="es-ES" sz="1900" dirty="0" err="1" smtClean="0"/>
              <a:t>FFyL</a:t>
            </a:r>
            <a:r>
              <a:rPr lang="es-ES" sz="1900" dirty="0" smtClean="0"/>
              <a:t>, UBA)</a:t>
            </a:r>
            <a:endParaRPr lang="es-ES" sz="1900" dirty="0"/>
          </a:p>
        </p:txBody>
      </p:sp>
      <p:sp>
        <p:nvSpPr>
          <p:cNvPr id="4" name="3 Elipse"/>
          <p:cNvSpPr/>
          <p:nvPr/>
        </p:nvSpPr>
        <p:spPr>
          <a:xfrm>
            <a:off x="6228184" y="-99392"/>
            <a:ext cx="2448272"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a:t>Uso de x en una tesis doctoral</a:t>
            </a:r>
          </a:p>
        </p:txBody>
      </p:sp>
    </p:spTree>
    <p:extLst>
      <p:ext uri="{BB962C8B-B14F-4D97-AF65-F5344CB8AC3E}">
        <p14:creationId xmlns:p14="http://schemas.microsoft.com/office/powerpoint/2010/main" val="3969111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836712"/>
            <a:ext cx="5688748" cy="4995917"/>
          </a:xfrm>
        </p:spPr>
        <p:txBody>
          <a:bodyPr>
            <a:normAutofit fontScale="77500" lnSpcReduction="20000"/>
          </a:bodyPr>
          <a:lstStyle/>
          <a:p>
            <a:pPr marL="68580" indent="0">
              <a:buNone/>
            </a:pPr>
            <a:r>
              <a:rPr lang="es-ES" dirty="0"/>
              <a:t>Más allá de las posiciones diversas que tenemos como autoras, para este libro hemos decidido utilizar la forma inclusiva “x” porque consideramos que, tratándose de un libro que aborda el lenguaje inclusivo, sería paradójico no utilizarlo. Por otra parte, optamos por esta forma porque la “x” intenta inscribir el texto en un más allá de la clásica dicotomía masculino-femenino excluyente y aportar a una mirada de género inclusiva, tal como se propone en la implementación de la ESI con perspectiva de género. Por último, consideramos que la “x” permite que </a:t>
            </a:r>
            <a:r>
              <a:rPr lang="es-ES" dirty="0" err="1"/>
              <a:t>lxs</a:t>
            </a:r>
            <a:r>
              <a:rPr lang="es-ES" dirty="0"/>
              <a:t> </a:t>
            </a:r>
            <a:r>
              <a:rPr lang="es-ES" dirty="0" err="1"/>
              <a:t>lectorxs</a:t>
            </a:r>
            <a:r>
              <a:rPr lang="es-ES" dirty="0"/>
              <a:t> cuando lean el libro opten, de acuerdo a su inscripción o no en cierta conciencia de género, cómo leer el texto.    </a:t>
            </a:r>
          </a:p>
          <a:p>
            <a:endParaRPr lang="es-ES" dirty="0"/>
          </a:p>
          <a:p>
            <a:pPr marL="68580" indent="0">
              <a:buNone/>
            </a:pPr>
            <a:r>
              <a:rPr lang="es-ES" dirty="0" err="1" smtClean="0"/>
              <a:t>Sardi</a:t>
            </a:r>
            <a:r>
              <a:rPr lang="es-ES" dirty="0" smtClean="0"/>
              <a:t> y </a:t>
            </a:r>
            <a:r>
              <a:rPr lang="es-ES" dirty="0" err="1" smtClean="0"/>
              <a:t>Tosi</a:t>
            </a:r>
            <a:r>
              <a:rPr lang="es-ES" dirty="0" smtClean="0"/>
              <a:t>. </a:t>
            </a:r>
            <a:r>
              <a:rPr lang="es-ES" i="1" dirty="0" smtClean="0"/>
              <a:t>Lenguaje </a:t>
            </a:r>
            <a:r>
              <a:rPr lang="es-ES" i="1" dirty="0"/>
              <a:t>inclusivo y ESI en las </a:t>
            </a:r>
            <a:r>
              <a:rPr lang="es-ES" i="1" dirty="0" smtClean="0"/>
              <a:t>aulas. Aportes teórico-prácticos para </a:t>
            </a:r>
            <a:r>
              <a:rPr lang="es-ES" i="1" dirty="0"/>
              <a:t>un debate en </a:t>
            </a:r>
            <a:r>
              <a:rPr lang="es-ES" i="1" dirty="0" smtClean="0"/>
              <a:t>curso</a:t>
            </a:r>
            <a:r>
              <a:rPr lang="es-ES" dirty="0" smtClean="0"/>
              <a:t>. Paidós, en prensa.</a:t>
            </a:r>
            <a:endParaRPr lang="es-ES" dirty="0"/>
          </a:p>
        </p:txBody>
      </p:sp>
      <p:sp>
        <p:nvSpPr>
          <p:cNvPr id="4" name="3 Elipse"/>
          <p:cNvSpPr/>
          <p:nvPr/>
        </p:nvSpPr>
        <p:spPr>
          <a:xfrm>
            <a:off x="6228184" y="3284984"/>
            <a:ext cx="2448272" cy="172819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Prólogo de un libro</a:t>
            </a:r>
            <a:endParaRPr lang="es-ES" dirty="0"/>
          </a:p>
        </p:txBody>
      </p:sp>
    </p:spTree>
    <p:extLst>
      <p:ext uri="{BB962C8B-B14F-4D97-AF65-F5344CB8AC3E}">
        <p14:creationId xmlns:p14="http://schemas.microsoft.com/office/powerpoint/2010/main" val="244531239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899592" y="404664"/>
            <a:ext cx="7024744" cy="1143000"/>
          </a:xfrm>
        </p:spPr>
        <p:txBody>
          <a:bodyPr>
            <a:normAutofit/>
          </a:bodyPr>
          <a:lstStyle/>
          <a:p>
            <a:r>
              <a:rPr lang="es-AR" dirty="0" smtClean="0"/>
              <a:t>La escritura académica</a:t>
            </a:r>
            <a:endParaRPr lang="es-AR" dirty="0"/>
          </a:p>
        </p:txBody>
      </p:sp>
      <p:sp>
        <p:nvSpPr>
          <p:cNvPr id="3" name="2 Marcador de contenido"/>
          <p:cNvSpPr>
            <a:spLocks noGrp="1"/>
          </p:cNvSpPr>
          <p:nvPr>
            <p:ph idx="1"/>
          </p:nvPr>
        </p:nvSpPr>
        <p:spPr>
          <a:xfrm>
            <a:off x="1043608" y="1340768"/>
            <a:ext cx="7344932" cy="3508977"/>
          </a:xfrm>
        </p:spPr>
        <p:txBody>
          <a:bodyPr>
            <a:noAutofit/>
          </a:bodyPr>
          <a:lstStyle/>
          <a:p>
            <a:endParaRPr lang="es-AR" sz="2800" b="1" dirty="0" smtClean="0"/>
          </a:p>
          <a:p>
            <a:r>
              <a:rPr lang="es-ES" sz="2800" dirty="0" smtClean="0"/>
              <a:t>Al </a:t>
            </a:r>
            <a:r>
              <a:rPr lang="es-ES" sz="2800" dirty="0"/>
              <a:t>tratarse de un proceso en plena gestación, la escritura en lenguaje no sexista y/o inclusivo –mucho más este último– puede desencadenar conflictos y problemas, a los que es preciso atender. </a:t>
            </a:r>
          </a:p>
          <a:p>
            <a:r>
              <a:rPr lang="es-ES" sz="2800" dirty="0" smtClean="0"/>
              <a:t>Las </a:t>
            </a:r>
            <a:r>
              <a:rPr lang="es-ES" sz="2800" dirty="0"/>
              <a:t>soluciones y respuestas se darán en la práctica misma y se deberán consensuar criterios y fijar pautas</a:t>
            </a:r>
          </a:p>
          <a:p>
            <a:endParaRPr lang="es-AR" sz="2800" dirty="0" smtClean="0"/>
          </a:p>
        </p:txBody>
      </p:sp>
    </p:spTree>
    <p:extLst>
      <p:ext uri="{BB962C8B-B14F-4D97-AF65-F5344CB8AC3E}">
        <p14:creationId xmlns:p14="http://schemas.microsoft.com/office/powerpoint/2010/main" val="29533150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043608" y="764704"/>
            <a:ext cx="7024744" cy="1143000"/>
          </a:xfrm>
        </p:spPr>
        <p:txBody>
          <a:bodyPr/>
          <a:lstStyle/>
          <a:p>
            <a:r>
              <a:rPr lang="es-ES" dirty="0" smtClean="0"/>
              <a:t>El masculino genérico</a:t>
            </a:r>
            <a:endParaRPr lang="es-ES" dirty="0"/>
          </a:p>
        </p:txBody>
      </p:sp>
      <p:sp>
        <p:nvSpPr>
          <p:cNvPr id="3" name="2 Marcador de contenido"/>
          <p:cNvSpPr>
            <a:spLocks noGrp="1"/>
          </p:cNvSpPr>
          <p:nvPr>
            <p:ph idx="1"/>
          </p:nvPr>
        </p:nvSpPr>
        <p:spPr>
          <a:xfrm>
            <a:off x="1043492" y="2323652"/>
            <a:ext cx="7128908" cy="3841652"/>
          </a:xfrm>
        </p:spPr>
        <p:txBody>
          <a:bodyPr>
            <a:normAutofit lnSpcReduction="10000"/>
          </a:bodyPr>
          <a:lstStyle/>
          <a:p>
            <a:r>
              <a:rPr lang="es-ES" dirty="0" smtClean="0"/>
              <a:t>Su uso para </a:t>
            </a:r>
            <a:r>
              <a:rPr lang="es-ES" dirty="0"/>
              <a:t>referirse a los dos sexos no consigue representarlos, pues oculta o excluye a las </a:t>
            </a:r>
            <a:r>
              <a:rPr lang="es-ES" dirty="0" smtClean="0"/>
              <a:t>mujeres:</a:t>
            </a:r>
          </a:p>
          <a:p>
            <a:pPr marL="68580" indent="0">
              <a:buNone/>
            </a:pPr>
            <a:endParaRPr lang="es-ES" dirty="0" smtClean="0"/>
          </a:p>
          <a:p>
            <a:pPr marL="68580" indent="0">
              <a:buNone/>
            </a:pPr>
            <a:r>
              <a:rPr lang="es-ES" dirty="0" smtClean="0"/>
              <a:t>“Se </a:t>
            </a:r>
            <a:r>
              <a:rPr lang="es-ES" dirty="0"/>
              <a:t>basa en un pensamiento androcéntrico que considera a los hombres como sujetos de referencia y a las mujeres seres dependientes o que viven en función de ellos” </a:t>
            </a:r>
            <a:r>
              <a:rPr lang="es-ES" dirty="0" smtClean="0"/>
              <a:t>(</a:t>
            </a:r>
            <a:r>
              <a:rPr lang="es-ES" dirty="0"/>
              <a:t>Carmen </a:t>
            </a:r>
            <a:r>
              <a:rPr lang="es-ES" dirty="0" err="1"/>
              <a:t>Alario</a:t>
            </a:r>
            <a:r>
              <a:rPr lang="es-ES" dirty="0"/>
              <a:t>, Mercedes </a:t>
            </a:r>
            <a:r>
              <a:rPr lang="es-ES" dirty="0" err="1"/>
              <a:t>Bengoechea</a:t>
            </a:r>
            <a:r>
              <a:rPr lang="es-ES" dirty="0"/>
              <a:t>, </a:t>
            </a:r>
            <a:r>
              <a:rPr lang="es-ES" dirty="0" err="1"/>
              <a:t>Elira</a:t>
            </a:r>
            <a:r>
              <a:rPr lang="es-ES" dirty="0"/>
              <a:t> </a:t>
            </a:r>
            <a:r>
              <a:rPr lang="es-ES" dirty="0" err="1"/>
              <a:t>Llendó</a:t>
            </a:r>
            <a:r>
              <a:rPr lang="es-ES" dirty="0"/>
              <a:t> y Ana Vargas</a:t>
            </a:r>
            <a:r>
              <a:rPr lang="es-ES" dirty="0" smtClean="0"/>
              <a:t> 1995</a:t>
            </a:r>
            <a:r>
              <a:rPr lang="es-ES" dirty="0"/>
              <a:t>: 4). </a:t>
            </a:r>
          </a:p>
          <a:p>
            <a:endParaRPr lang="es-ES" dirty="0"/>
          </a:p>
        </p:txBody>
      </p:sp>
    </p:spTree>
    <p:extLst>
      <p:ext uri="{BB962C8B-B14F-4D97-AF65-F5344CB8AC3E}">
        <p14:creationId xmlns:p14="http://schemas.microsoft.com/office/powerpoint/2010/main" val="3696922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043492" y="980728"/>
            <a:ext cx="7488948" cy="5616624"/>
          </a:xfrm>
        </p:spPr>
        <p:txBody>
          <a:bodyPr>
            <a:normAutofit fontScale="85000" lnSpcReduction="20000"/>
          </a:bodyPr>
          <a:lstStyle/>
          <a:p>
            <a:pPr marL="68580" indent="0">
              <a:buNone/>
            </a:pPr>
            <a:r>
              <a:rPr lang="es-ES" sz="3000" dirty="0" smtClean="0"/>
              <a:t>«El </a:t>
            </a:r>
            <a:r>
              <a:rPr lang="es-ES" sz="3000" dirty="0"/>
              <a:t>lenguaje sexista es el uso discriminatorio del lenguaje por razón de sexo, bien por los vocablos escogidos o bien por el modo de </a:t>
            </a:r>
            <a:r>
              <a:rPr lang="es-ES" sz="3200" dirty="0"/>
              <a:t>estructurarlos» </a:t>
            </a:r>
            <a:r>
              <a:rPr lang="es-ES" i="1" dirty="0" smtClean="0"/>
              <a:t>Guía para un uso no sexista del lenguaje incluye una mirada especial al empleo y a la discapacidad,</a:t>
            </a:r>
            <a:r>
              <a:rPr lang="es-ES" dirty="0" smtClean="0"/>
              <a:t> </a:t>
            </a:r>
            <a:r>
              <a:rPr lang="es-ES" dirty="0"/>
              <a:t>2018, </a:t>
            </a:r>
            <a:r>
              <a:rPr lang="es-ES" dirty="0" smtClean="0"/>
              <a:t>14</a:t>
            </a:r>
            <a:r>
              <a:rPr lang="es-ES" sz="3200" dirty="0" smtClean="0"/>
              <a:t>.</a:t>
            </a:r>
            <a:endParaRPr lang="es-ES" sz="3200" dirty="0"/>
          </a:p>
          <a:p>
            <a:pPr marL="68580" indent="0">
              <a:buNone/>
            </a:pPr>
            <a:endParaRPr lang="es-ES" dirty="0"/>
          </a:p>
          <a:p>
            <a:r>
              <a:rPr lang="es-ES" dirty="0" smtClean="0"/>
              <a:t>Masculino genérico (invisibilidad, malos entendidos): «Dibujar a los chicos con antiparras».</a:t>
            </a:r>
          </a:p>
          <a:p>
            <a:r>
              <a:rPr lang="es-ES" dirty="0" smtClean="0"/>
              <a:t>Hombre como sinónimo de humanidad: «la historia del hombre».</a:t>
            </a:r>
          </a:p>
          <a:p>
            <a:r>
              <a:rPr lang="es-ES" dirty="0" smtClean="0"/>
              <a:t>Uso de masculino para puestos de mayor prestigio: «gerente</a:t>
            </a:r>
            <a:r>
              <a:rPr lang="es-ES" dirty="0" smtClean="0"/>
              <a:t>», «intendente».</a:t>
            </a:r>
            <a:endParaRPr lang="es-ES" dirty="0" smtClean="0"/>
          </a:p>
          <a:p>
            <a:r>
              <a:rPr lang="es-ES" dirty="0" smtClean="0"/>
              <a:t>Uso asimétrico de los tratamientos: «señora de…».</a:t>
            </a:r>
          </a:p>
          <a:p>
            <a:r>
              <a:rPr lang="es-ES" dirty="0"/>
              <a:t>El uso del género femenino para descalificar y hacer alusiones </a:t>
            </a:r>
            <a:r>
              <a:rPr lang="es-ES" dirty="0" smtClean="0"/>
              <a:t>peyorativas o estereotipadas: “</a:t>
            </a:r>
            <a:r>
              <a:rPr lang="es-ES" dirty="0"/>
              <a:t>débil como una mujer” o </a:t>
            </a:r>
            <a:r>
              <a:rPr lang="es-ES" dirty="0" smtClean="0"/>
              <a:t>“llora como una nena”.</a:t>
            </a:r>
          </a:p>
          <a:p>
            <a:r>
              <a:rPr lang="es-ES" dirty="0" smtClean="0"/>
              <a:t>Vacío léxicos: caballerosidad.</a:t>
            </a:r>
          </a:p>
          <a:p>
            <a:endParaRPr lang="es-ES" dirty="0"/>
          </a:p>
        </p:txBody>
      </p:sp>
    </p:spTree>
    <p:extLst>
      <p:ext uri="{BB962C8B-B14F-4D97-AF65-F5344CB8AC3E}">
        <p14:creationId xmlns:p14="http://schemas.microsoft.com/office/powerpoint/2010/main" val="29935700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611560" y="332656"/>
            <a:ext cx="7240768" cy="1503040"/>
          </a:xfrm>
        </p:spPr>
        <p:txBody>
          <a:bodyPr>
            <a:normAutofit/>
          </a:bodyPr>
          <a:lstStyle/>
          <a:p>
            <a:r>
              <a:rPr lang="es-AR" dirty="0" smtClean="0"/>
              <a:t>Alternativas propuestas</a:t>
            </a:r>
            <a:endParaRPr lang="es-AR" dirty="0"/>
          </a:p>
        </p:txBody>
      </p:sp>
      <p:sp>
        <p:nvSpPr>
          <p:cNvPr id="3" name="2 Marcador de contenido"/>
          <p:cNvSpPr>
            <a:spLocks noGrp="1"/>
          </p:cNvSpPr>
          <p:nvPr>
            <p:ph idx="1"/>
          </p:nvPr>
        </p:nvSpPr>
        <p:spPr>
          <a:xfrm>
            <a:off x="683568" y="2060848"/>
            <a:ext cx="7848872" cy="4273700"/>
          </a:xfrm>
        </p:spPr>
        <p:txBody>
          <a:bodyPr>
            <a:normAutofit fontScale="92500" lnSpcReduction="10000"/>
          </a:bodyPr>
          <a:lstStyle/>
          <a:p>
            <a:r>
              <a:rPr lang="es-ES" sz="2800" dirty="0" smtClean="0"/>
              <a:t>Desdoblamiento </a:t>
            </a:r>
            <a:r>
              <a:rPr lang="es-ES" sz="2800" dirty="0"/>
              <a:t>o doble mención (“vecinos y vecinas</a:t>
            </a:r>
            <a:r>
              <a:rPr lang="es-ES" sz="2800" dirty="0" smtClean="0"/>
              <a:t>”) </a:t>
            </a:r>
          </a:p>
          <a:p>
            <a:r>
              <a:rPr lang="es-ES" sz="2800" dirty="0" smtClean="0"/>
              <a:t>Paráfrasis </a:t>
            </a:r>
            <a:r>
              <a:rPr lang="es-ES" sz="2800" dirty="0"/>
              <a:t>y </a:t>
            </a:r>
            <a:r>
              <a:rPr lang="es-ES" sz="2800" dirty="0" smtClean="0"/>
              <a:t>uso </a:t>
            </a:r>
            <a:r>
              <a:rPr lang="es-ES" sz="2800" dirty="0"/>
              <a:t>de pronombres sin marca de género y el reemplazo por sustantivos abstractos (“quienes viven en el barrio” o “el vecindario</a:t>
            </a:r>
            <a:r>
              <a:rPr lang="es-ES" sz="2800" dirty="0" smtClean="0"/>
              <a:t>”),</a:t>
            </a:r>
          </a:p>
          <a:p>
            <a:r>
              <a:rPr lang="es-ES" sz="2800" dirty="0" smtClean="0"/>
              <a:t>Uso </a:t>
            </a:r>
            <a:r>
              <a:rPr lang="es-ES" sz="2800" dirty="0"/>
              <a:t>del femenino en las profesiones (“concejala”) </a:t>
            </a:r>
            <a:endParaRPr lang="es-ES" sz="2800" dirty="0" smtClean="0"/>
          </a:p>
          <a:p>
            <a:r>
              <a:rPr lang="es-ES" sz="2800" dirty="0" smtClean="0"/>
              <a:t>Empleo </a:t>
            </a:r>
            <a:r>
              <a:rPr lang="es-ES" sz="2800" dirty="0"/>
              <a:t>de las barras (“los/as vecino/as”), el arroba (</a:t>
            </a:r>
            <a:r>
              <a:rPr lang="es-ES" sz="2800" dirty="0" err="1"/>
              <a:t>l</a:t>
            </a:r>
            <a:r>
              <a:rPr lang="es-ES" sz="2800" dirty="0" err="1">
                <a:hlinkClick r:id="rId2"/>
              </a:rPr>
              <a:t>@</a:t>
            </a:r>
            <a:r>
              <a:rPr lang="es-ES" sz="2800" dirty="0" err="1"/>
              <a:t>s</a:t>
            </a:r>
            <a:r>
              <a:rPr lang="es-ES" sz="2800" dirty="0"/>
              <a:t> </a:t>
            </a:r>
            <a:r>
              <a:rPr lang="es-ES" sz="2800" dirty="0" err="1"/>
              <a:t>vecin</a:t>
            </a:r>
            <a:r>
              <a:rPr lang="es-ES" sz="2800" dirty="0" err="1">
                <a:hlinkClick r:id="rId2"/>
              </a:rPr>
              <a:t>@</a:t>
            </a:r>
            <a:r>
              <a:rPr lang="es-ES" sz="2800" dirty="0" err="1"/>
              <a:t>s</a:t>
            </a:r>
            <a:r>
              <a:rPr lang="es-ES" sz="2800" dirty="0"/>
              <a:t>), el asterisco (</a:t>
            </a:r>
            <a:r>
              <a:rPr lang="es-ES" sz="2800" dirty="0" err="1"/>
              <a:t>vecin</a:t>
            </a:r>
            <a:r>
              <a:rPr lang="es-ES" sz="2800" dirty="0"/>
              <a:t>*s) y la x (“</a:t>
            </a:r>
            <a:r>
              <a:rPr lang="es-ES" sz="2800" dirty="0" err="1"/>
              <a:t>lxs</a:t>
            </a:r>
            <a:r>
              <a:rPr lang="es-ES" sz="2800" dirty="0"/>
              <a:t> </a:t>
            </a:r>
            <a:r>
              <a:rPr lang="es-ES" sz="2800" dirty="0" err="1"/>
              <a:t>vecinxs</a:t>
            </a:r>
            <a:r>
              <a:rPr lang="es-ES" sz="2800" dirty="0"/>
              <a:t>”) en los textos </a:t>
            </a:r>
            <a:r>
              <a:rPr lang="es-ES" sz="2800" dirty="0" smtClean="0"/>
              <a:t>escritos.</a:t>
            </a:r>
            <a:endParaRPr lang="es-AR" sz="2800" dirty="0"/>
          </a:p>
        </p:txBody>
      </p:sp>
      <p:sp>
        <p:nvSpPr>
          <p:cNvPr id="4" name="3 Elipse"/>
          <p:cNvSpPr/>
          <p:nvPr/>
        </p:nvSpPr>
        <p:spPr>
          <a:xfrm>
            <a:off x="6782078" y="260648"/>
            <a:ext cx="1944216" cy="16561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Guías no sexistas</a:t>
            </a:r>
            <a:endParaRPr lang="es-AR" dirty="0"/>
          </a:p>
        </p:txBody>
      </p:sp>
    </p:spTree>
    <p:extLst>
      <p:ext uri="{BB962C8B-B14F-4D97-AF65-F5344CB8AC3E}">
        <p14:creationId xmlns:p14="http://schemas.microsoft.com/office/powerpoint/2010/main" val="23892280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6588224" y="4509120"/>
            <a:ext cx="2160240" cy="16561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No </a:t>
            </a:r>
            <a:r>
              <a:rPr lang="es-ES" dirty="0" err="1" smtClean="0"/>
              <a:t>visibilización</a:t>
            </a:r>
            <a:r>
              <a:rPr lang="es-ES" dirty="0" smtClean="0"/>
              <a:t> del género</a:t>
            </a:r>
            <a:endParaRPr lang="es-ES" dirty="0"/>
          </a:p>
        </p:txBody>
      </p:sp>
      <p:sp>
        <p:nvSpPr>
          <p:cNvPr id="9" name="8 CuadroTexto"/>
          <p:cNvSpPr txBox="1"/>
          <p:nvPr/>
        </p:nvSpPr>
        <p:spPr>
          <a:xfrm>
            <a:off x="827584" y="1194911"/>
            <a:ext cx="7128792" cy="5663089"/>
          </a:xfrm>
          <a:prstGeom prst="rect">
            <a:avLst/>
          </a:prstGeom>
          <a:noFill/>
        </p:spPr>
        <p:txBody>
          <a:bodyPr wrap="square" rtlCol="0">
            <a:spAutoFit/>
          </a:bodyPr>
          <a:lstStyle/>
          <a:p>
            <a:pPr lvl="0"/>
            <a:r>
              <a:rPr lang="es-AR" sz="2400" b="1" dirty="0" smtClean="0"/>
              <a:t>Supresión </a:t>
            </a:r>
            <a:r>
              <a:rPr lang="es-AR" sz="2400" b="1" dirty="0"/>
              <a:t>de sujeto</a:t>
            </a:r>
            <a:r>
              <a:rPr lang="es-AR" sz="2400" dirty="0"/>
              <a:t>. En su lugar, uso de impersonales o imperativos</a:t>
            </a:r>
            <a:r>
              <a:rPr lang="es-AR" sz="2400" dirty="0" smtClean="0"/>
              <a:t>.</a:t>
            </a:r>
          </a:p>
          <a:p>
            <a:pPr lvl="0"/>
            <a:endParaRPr lang="es-ES" sz="2400" dirty="0"/>
          </a:p>
          <a:p>
            <a:r>
              <a:rPr lang="es-ES" sz="2000" dirty="0"/>
              <a:t>En vez de </a:t>
            </a:r>
            <a:r>
              <a:rPr lang="es-ES" sz="2000" i="1" dirty="0">
                <a:solidFill>
                  <a:srgbClr val="FF0000"/>
                </a:solidFill>
              </a:rPr>
              <a:t>El alumno</a:t>
            </a:r>
            <a:r>
              <a:rPr lang="es-ES" sz="2000" dirty="0">
                <a:solidFill>
                  <a:srgbClr val="FF0000"/>
                </a:solidFill>
              </a:rPr>
              <a:t> deberá completar la ficha de inscripción</a:t>
            </a:r>
            <a:r>
              <a:rPr lang="es-ES" sz="2000" dirty="0"/>
              <a:t>:</a:t>
            </a:r>
          </a:p>
          <a:p>
            <a:r>
              <a:rPr lang="es-ES" sz="2000" i="1" dirty="0">
                <a:solidFill>
                  <a:srgbClr val="FF0000"/>
                </a:solidFill>
              </a:rPr>
              <a:t>Se</a:t>
            </a:r>
            <a:r>
              <a:rPr lang="es-ES" sz="2000" dirty="0">
                <a:solidFill>
                  <a:srgbClr val="FF0000"/>
                </a:solidFill>
              </a:rPr>
              <a:t> deberá completar la ficha de inscripción. </a:t>
            </a:r>
          </a:p>
          <a:p>
            <a:r>
              <a:rPr lang="es-ES" sz="2000" i="1" dirty="0">
                <a:solidFill>
                  <a:srgbClr val="FF0000"/>
                </a:solidFill>
              </a:rPr>
              <a:t>Complete</a:t>
            </a:r>
            <a:r>
              <a:rPr lang="es-ES" sz="2000" dirty="0">
                <a:solidFill>
                  <a:srgbClr val="FF0000"/>
                </a:solidFill>
              </a:rPr>
              <a:t> la ficha de inscripción</a:t>
            </a:r>
            <a:r>
              <a:rPr lang="es-ES" sz="2000" dirty="0"/>
              <a:t>.</a:t>
            </a:r>
          </a:p>
          <a:p>
            <a:pPr lvl="0"/>
            <a:endParaRPr lang="es-AR" sz="2400" b="1" dirty="0" smtClean="0"/>
          </a:p>
          <a:p>
            <a:pPr lvl="0"/>
            <a:r>
              <a:rPr lang="es-AR" sz="2400" b="1" dirty="0" smtClean="0"/>
              <a:t>Eliminación </a:t>
            </a:r>
            <a:r>
              <a:rPr lang="es-AR" sz="2400" b="1" dirty="0"/>
              <a:t>de sustantivos y adjetivos con marca de género</a:t>
            </a:r>
            <a:r>
              <a:rPr lang="es-AR" sz="2400" dirty="0"/>
              <a:t>. Se pueden sustituir por sustantivos pronombres, adjetivos y determinantes sin marca de género</a:t>
            </a:r>
            <a:endParaRPr lang="es-ES" sz="2400" dirty="0"/>
          </a:p>
          <a:p>
            <a:r>
              <a:rPr lang="es-ES" sz="2400" dirty="0"/>
              <a:t> </a:t>
            </a:r>
            <a:endParaRPr lang="es-ES" sz="2000" dirty="0"/>
          </a:p>
          <a:p>
            <a:r>
              <a:rPr lang="es-ES" sz="2000" dirty="0"/>
              <a:t>En vez de </a:t>
            </a:r>
            <a:r>
              <a:rPr lang="es-ES" sz="2000" dirty="0">
                <a:solidFill>
                  <a:srgbClr val="FF0000"/>
                </a:solidFill>
              </a:rPr>
              <a:t>Estimados socios de SAEL</a:t>
            </a:r>
            <a:r>
              <a:rPr lang="es-ES" sz="2000" dirty="0"/>
              <a:t>:</a:t>
            </a:r>
          </a:p>
          <a:p>
            <a:r>
              <a:rPr lang="es-ES" sz="2000" dirty="0">
                <a:solidFill>
                  <a:srgbClr val="FF0000"/>
                </a:solidFill>
              </a:rPr>
              <a:t>Estimables colegas de SAEL</a:t>
            </a:r>
            <a:r>
              <a:rPr lang="es-ES" sz="2000" dirty="0" smtClean="0"/>
              <a:t>.</a:t>
            </a:r>
          </a:p>
          <a:p>
            <a:endParaRPr lang="es-ES" dirty="0"/>
          </a:p>
        </p:txBody>
      </p:sp>
    </p:spTree>
    <p:extLst>
      <p:ext uri="{BB962C8B-B14F-4D97-AF65-F5344CB8AC3E}">
        <p14:creationId xmlns:p14="http://schemas.microsoft.com/office/powerpoint/2010/main" val="2831455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6228184" y="4653136"/>
            <a:ext cx="2160240" cy="165618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No </a:t>
            </a:r>
            <a:r>
              <a:rPr lang="es-ES" dirty="0" err="1" smtClean="0"/>
              <a:t>visibilización</a:t>
            </a:r>
            <a:r>
              <a:rPr lang="es-ES" dirty="0" smtClean="0"/>
              <a:t> del género</a:t>
            </a:r>
            <a:endParaRPr lang="es-ES" dirty="0"/>
          </a:p>
        </p:txBody>
      </p:sp>
      <p:sp>
        <p:nvSpPr>
          <p:cNvPr id="9" name="8 CuadroTexto"/>
          <p:cNvSpPr txBox="1"/>
          <p:nvPr/>
        </p:nvSpPr>
        <p:spPr>
          <a:xfrm>
            <a:off x="568856" y="980728"/>
            <a:ext cx="7992888" cy="4893647"/>
          </a:xfrm>
          <a:prstGeom prst="rect">
            <a:avLst/>
          </a:prstGeom>
          <a:noFill/>
        </p:spPr>
        <p:txBody>
          <a:bodyPr wrap="square" rtlCol="0">
            <a:spAutoFit/>
          </a:bodyPr>
          <a:lstStyle/>
          <a:p>
            <a:pPr lvl="0"/>
            <a:r>
              <a:rPr lang="es-AR" sz="2400" b="1" dirty="0"/>
              <a:t>Uso de perífrasis o giros</a:t>
            </a:r>
            <a:r>
              <a:rPr lang="es-AR" sz="2400" dirty="0"/>
              <a:t>.</a:t>
            </a:r>
            <a:r>
              <a:rPr lang="es-ES" sz="2400" dirty="0"/>
              <a:t> Si no se encuentran genéricos, colectivos o abstractos, podemos recurrir a perífrasis o estructuras más </a:t>
            </a:r>
            <a:r>
              <a:rPr lang="es-ES" sz="2400" dirty="0" smtClean="0"/>
              <a:t>complejas (p</a:t>
            </a:r>
            <a:r>
              <a:rPr lang="es-ES" sz="2400" i="1" dirty="0" smtClean="0"/>
              <a:t>ersonas; colectivo; personal; entidad; población</a:t>
            </a:r>
            <a:r>
              <a:rPr lang="es-ES" sz="2400" dirty="0" smtClean="0"/>
              <a:t>.</a:t>
            </a:r>
            <a:endParaRPr lang="es-ES" sz="2400" dirty="0"/>
          </a:p>
          <a:p>
            <a:r>
              <a:rPr lang="es-ES" sz="2400" dirty="0"/>
              <a:t> </a:t>
            </a:r>
            <a:r>
              <a:rPr lang="es-ES" sz="2000" dirty="0" smtClean="0"/>
              <a:t>En </a:t>
            </a:r>
            <a:r>
              <a:rPr lang="es-ES" sz="2000" dirty="0"/>
              <a:t>vez de </a:t>
            </a:r>
            <a:r>
              <a:rPr lang="es-ES" sz="2000" dirty="0">
                <a:solidFill>
                  <a:srgbClr val="FF0000"/>
                </a:solidFill>
              </a:rPr>
              <a:t>Los docentes: </a:t>
            </a:r>
          </a:p>
          <a:p>
            <a:r>
              <a:rPr lang="es-ES" sz="2000" dirty="0">
                <a:solidFill>
                  <a:srgbClr val="FF0000"/>
                </a:solidFill>
              </a:rPr>
              <a:t> </a:t>
            </a:r>
            <a:r>
              <a:rPr lang="es-ES" sz="2000" i="1" dirty="0" smtClean="0">
                <a:solidFill>
                  <a:srgbClr val="FF0000"/>
                </a:solidFill>
              </a:rPr>
              <a:t>El </a:t>
            </a:r>
            <a:r>
              <a:rPr lang="es-ES" sz="2000" i="1" dirty="0">
                <a:solidFill>
                  <a:srgbClr val="FF0000"/>
                </a:solidFill>
              </a:rPr>
              <a:t>personal docente</a:t>
            </a:r>
            <a:r>
              <a:rPr lang="es-ES" sz="2000" dirty="0">
                <a:solidFill>
                  <a:srgbClr val="FF0000"/>
                </a:solidFill>
              </a:rPr>
              <a:t>; la planta docente o el cuerpo docente.</a:t>
            </a:r>
          </a:p>
          <a:p>
            <a:r>
              <a:rPr lang="es-ES" dirty="0"/>
              <a:t> </a:t>
            </a:r>
          </a:p>
          <a:p>
            <a:r>
              <a:rPr lang="es-ES" dirty="0"/>
              <a:t> </a:t>
            </a:r>
            <a:r>
              <a:rPr lang="es-AR" sz="2400" b="1" dirty="0" smtClean="0"/>
              <a:t>Eliminación </a:t>
            </a:r>
            <a:r>
              <a:rPr lang="es-AR" sz="2400" b="1" dirty="0"/>
              <a:t>de sustantivos y adjetivos con marca de género</a:t>
            </a:r>
            <a:r>
              <a:rPr lang="es-AR" sz="2400" dirty="0"/>
              <a:t>. Se pueden sustituir por sustantivos pronombres, adjetivos y determinantes sin marca de género</a:t>
            </a:r>
            <a:endParaRPr lang="es-ES" sz="2400" dirty="0"/>
          </a:p>
          <a:p>
            <a:r>
              <a:rPr lang="es-ES" dirty="0"/>
              <a:t> </a:t>
            </a:r>
          </a:p>
          <a:p>
            <a:r>
              <a:rPr lang="es-ES" sz="2000" dirty="0"/>
              <a:t>En vez de </a:t>
            </a:r>
            <a:r>
              <a:rPr lang="es-ES" sz="2000" dirty="0">
                <a:solidFill>
                  <a:srgbClr val="FF0000"/>
                </a:solidFill>
              </a:rPr>
              <a:t>Estimados socios de SAEL</a:t>
            </a:r>
            <a:r>
              <a:rPr lang="es-ES" sz="2000" dirty="0"/>
              <a:t>:</a:t>
            </a:r>
          </a:p>
          <a:p>
            <a:r>
              <a:rPr lang="es-ES" sz="2000" dirty="0">
                <a:solidFill>
                  <a:srgbClr val="FF0000"/>
                </a:solidFill>
              </a:rPr>
              <a:t>Estimables colegas de SAEL</a:t>
            </a:r>
            <a:r>
              <a:rPr lang="es-ES" dirty="0"/>
              <a:t>.</a:t>
            </a:r>
            <a:endParaRPr lang="es-ES" dirty="0"/>
          </a:p>
        </p:txBody>
      </p:sp>
    </p:spTree>
    <p:extLst>
      <p:ext uri="{BB962C8B-B14F-4D97-AF65-F5344CB8AC3E}">
        <p14:creationId xmlns:p14="http://schemas.microsoft.com/office/powerpoint/2010/main" val="24990423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Elipse"/>
          <p:cNvSpPr/>
          <p:nvPr/>
        </p:nvSpPr>
        <p:spPr>
          <a:xfrm>
            <a:off x="5750848" y="2348880"/>
            <a:ext cx="3384376" cy="244827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es-ES" dirty="0"/>
              <a:t>Mecanismos para la </a:t>
            </a:r>
            <a:r>
              <a:rPr lang="es-ES" dirty="0" err="1"/>
              <a:t>visibilización</a:t>
            </a:r>
            <a:r>
              <a:rPr lang="es-ES" dirty="0"/>
              <a:t> del género femenino</a:t>
            </a:r>
          </a:p>
        </p:txBody>
      </p:sp>
      <p:sp>
        <p:nvSpPr>
          <p:cNvPr id="7" name="6 Rectángulo"/>
          <p:cNvSpPr/>
          <p:nvPr/>
        </p:nvSpPr>
        <p:spPr>
          <a:xfrm>
            <a:off x="827584" y="775444"/>
            <a:ext cx="7272808" cy="5324535"/>
          </a:xfrm>
          <a:prstGeom prst="rect">
            <a:avLst/>
          </a:prstGeom>
        </p:spPr>
        <p:txBody>
          <a:bodyPr wrap="square">
            <a:spAutoFit/>
          </a:bodyPr>
          <a:lstStyle/>
          <a:p>
            <a:r>
              <a:rPr lang="es-ES" sz="2400" b="1" dirty="0"/>
              <a:t>Uso de recursos tipográficos</a:t>
            </a:r>
            <a:r>
              <a:rPr lang="es-ES" sz="2400" dirty="0"/>
              <a:t>, </a:t>
            </a:r>
            <a:r>
              <a:rPr lang="es-ES" sz="2400" dirty="0" smtClean="0"/>
              <a:t>la  barra  </a:t>
            </a:r>
            <a:r>
              <a:rPr lang="es-ES" sz="2400" dirty="0"/>
              <a:t>/ o los paréntesis ( </a:t>
            </a:r>
            <a:r>
              <a:rPr lang="es-ES" sz="2400" dirty="0" smtClean="0"/>
              <a:t>): </a:t>
            </a:r>
            <a:endParaRPr lang="es-ES" sz="2400" dirty="0"/>
          </a:p>
          <a:p>
            <a:r>
              <a:rPr lang="es-ES" sz="2000" dirty="0"/>
              <a:t>En vez de El candidato puede mandar su CV al </a:t>
            </a:r>
            <a:r>
              <a:rPr lang="es-ES" sz="2000" dirty="0" smtClean="0"/>
              <a:t>mail:</a:t>
            </a:r>
            <a:endParaRPr lang="es-ES" sz="2000" dirty="0"/>
          </a:p>
          <a:p>
            <a:r>
              <a:rPr lang="es-ES" sz="2000" dirty="0"/>
              <a:t>El/la candidata/a puede mandar su CV al </a:t>
            </a:r>
            <a:r>
              <a:rPr lang="es-ES" sz="2000" dirty="0" smtClean="0"/>
              <a:t>mail.</a:t>
            </a:r>
            <a:endParaRPr lang="es-ES" sz="2000" dirty="0"/>
          </a:p>
          <a:p>
            <a:r>
              <a:rPr lang="es-ES" sz="2000" dirty="0"/>
              <a:t>El (la) candidato (a) puede mandar su CV al mail </a:t>
            </a:r>
            <a:endParaRPr lang="es-ES" sz="2000" dirty="0" smtClean="0"/>
          </a:p>
          <a:p>
            <a:endParaRPr lang="es-ES" sz="2000" b="1" dirty="0"/>
          </a:p>
          <a:p>
            <a:endParaRPr lang="es-ES" sz="2000" b="1" dirty="0" smtClean="0"/>
          </a:p>
          <a:p>
            <a:r>
              <a:rPr lang="es-AR" sz="2400" b="1" dirty="0" smtClean="0"/>
              <a:t>Pares </a:t>
            </a:r>
            <a:r>
              <a:rPr lang="es-AR" sz="2400" b="1" dirty="0"/>
              <a:t>masculinos y femeninos o desdoblamientos léxicos</a:t>
            </a:r>
            <a:endParaRPr lang="es-ES" sz="2400" dirty="0"/>
          </a:p>
          <a:p>
            <a:r>
              <a:rPr lang="es-ES" sz="2400" dirty="0"/>
              <a:t> </a:t>
            </a:r>
          </a:p>
          <a:p>
            <a:r>
              <a:rPr lang="es-ES" sz="2400" dirty="0" smtClean="0"/>
              <a:t>La </a:t>
            </a:r>
            <a:r>
              <a:rPr lang="es-ES" sz="2400" dirty="0"/>
              <a:t>mención expresa de los dos </a:t>
            </a:r>
            <a:r>
              <a:rPr lang="es-ES" sz="2400" dirty="0" smtClean="0"/>
              <a:t>               géneros</a:t>
            </a:r>
            <a:r>
              <a:rPr lang="es-ES" sz="2400" dirty="0"/>
              <a:t>. </a:t>
            </a:r>
            <a:endParaRPr lang="es-ES" sz="2400" dirty="0" smtClean="0"/>
          </a:p>
          <a:p>
            <a:r>
              <a:rPr lang="es-ES" sz="2400" dirty="0" smtClean="0"/>
              <a:t>No </a:t>
            </a:r>
            <a:r>
              <a:rPr lang="es-ES" sz="2400" dirty="0"/>
              <a:t>decir solo </a:t>
            </a:r>
            <a:r>
              <a:rPr lang="es-ES" sz="2400" i="1" dirty="0"/>
              <a:t>los niños</a:t>
            </a:r>
            <a:r>
              <a:rPr lang="es-ES" sz="2400" dirty="0"/>
              <a:t> para referirse a los </a:t>
            </a:r>
            <a:r>
              <a:rPr lang="es-ES" sz="2400" i="1" dirty="0"/>
              <a:t>niños y a las niña</a:t>
            </a:r>
            <a:r>
              <a:rPr lang="es-ES" sz="2400" dirty="0"/>
              <a:t>s, sino de escribirlo mencionando ambos géneros”. </a:t>
            </a:r>
            <a:endParaRPr lang="es-ES" sz="2400" dirty="0"/>
          </a:p>
        </p:txBody>
      </p:sp>
    </p:spTree>
    <p:extLst>
      <p:ext uri="{BB962C8B-B14F-4D97-AF65-F5344CB8AC3E}">
        <p14:creationId xmlns:p14="http://schemas.microsoft.com/office/powerpoint/2010/main" val="68113152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832</TotalTime>
  <Words>2678</Words>
  <Application>Microsoft Office PowerPoint</Application>
  <PresentationFormat>Presentación en pantalla (4:3)</PresentationFormat>
  <Paragraphs>210</Paragraphs>
  <Slides>35</Slides>
  <Notes>1</Notes>
  <HiddenSlides>0</HiddenSlides>
  <MMClips>0</MMClips>
  <ScaleCrop>false</ScaleCrop>
  <HeadingPairs>
    <vt:vector size="4" baseType="variant">
      <vt:variant>
        <vt:lpstr>Tema</vt:lpstr>
      </vt:variant>
      <vt:variant>
        <vt:i4>1</vt:i4>
      </vt:variant>
      <vt:variant>
        <vt:lpstr>Títulos de diapositiva</vt:lpstr>
      </vt:variant>
      <vt:variant>
        <vt:i4>35</vt:i4>
      </vt:variant>
    </vt:vector>
  </HeadingPairs>
  <TitlesOfParts>
    <vt:vector size="36" baseType="lpstr">
      <vt:lpstr>Austin</vt:lpstr>
      <vt:lpstr>El lenguaje inclusivo.  Reflexiones sobre la escritura</vt:lpstr>
      <vt:lpstr>¿A qué llamamos lenguaje inclusivo?</vt:lpstr>
      <vt:lpstr>Antecedentes</vt:lpstr>
      <vt:lpstr>El masculino genérico</vt:lpstr>
      <vt:lpstr>Presentación de PowerPoint</vt:lpstr>
      <vt:lpstr>Alternativas propuestas</vt:lpstr>
      <vt:lpstr>Presentación de PowerPoint</vt:lpstr>
      <vt:lpstr>Presentación de PowerPoint</vt:lpstr>
      <vt:lpstr>Presentación de PowerPoint</vt:lpstr>
      <vt:lpstr>Presentación de PowerPoint</vt:lpstr>
      <vt:lpstr>¿Qué es el lenguaje inclusivo en términos generales?</vt:lpstr>
      <vt:lpstr>Presentación de PowerPoint</vt:lpstr>
      <vt:lpstr>Presentación de PowerPoint</vt:lpstr>
      <vt:lpstr>¿Qué es el  lenguaje inclusivo de género?</vt:lpstr>
      <vt:lpstr>Presentación de PowerPoint</vt:lpstr>
      <vt:lpstr>Presentación de PowerPoint</vt:lpstr>
      <vt:lpstr>Presentación de PowerPoint</vt:lpstr>
      <vt:lpstr>Presentación de PowerPoint</vt:lpstr>
      <vt:lpstr>Presentación de PowerPoint</vt:lpstr>
      <vt:lpstr>Presentación de PowerPoint</vt:lpstr>
      <vt:lpstr>Obras de consulta</vt:lpstr>
      <vt:lpstr>Obras de referencia específicas</vt:lpstr>
      <vt:lpstr>Presentación de PowerPoint</vt:lpstr>
      <vt:lpstr>Presentación de PowerPoint</vt:lpstr>
      <vt:lpstr>Presentación de PowerPoint</vt:lpstr>
      <vt:lpstr>Salud y adolescencias (Ministerio de la Salud de la Nación), 2017</vt:lpstr>
      <vt:lpstr>La escritura académica</vt:lpstr>
      <vt:lpstr>Presentación de PowerPoint</vt:lpstr>
      <vt:lpstr>Casos de LI</vt:lpstr>
      <vt:lpstr>Presentación de PowerPoint</vt:lpstr>
      <vt:lpstr>Presentación de PowerPoint</vt:lpstr>
      <vt:lpstr>Presentación de PowerPoint</vt:lpstr>
      <vt:lpstr>Presentación de PowerPoint</vt:lpstr>
      <vt:lpstr>Presentación de PowerPoint</vt:lpstr>
      <vt:lpstr>La escritura académica</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 lenguaje inclusivo.  Prácticas de escritura</dc:title>
  <dc:creator>Evaluador</dc:creator>
  <cp:lastModifiedBy>Revisor</cp:lastModifiedBy>
  <cp:revision>66</cp:revision>
  <dcterms:created xsi:type="dcterms:W3CDTF">2019-06-16T18:10:34Z</dcterms:created>
  <dcterms:modified xsi:type="dcterms:W3CDTF">2020-08-23T23:24:26Z</dcterms:modified>
</cp:coreProperties>
</file>